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fischer\Local Settings\Temporary Internet Files\Content.IE5\BPWTQ8UN\MP900439189[1]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32BE-0FCB-4641-AEF4-C364838A36F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D0F4-18D0-420F-ADB6-4D98932CDF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Documents and Settings\sfischer\Local Settings\Temporary Internet Files\Content.IE5\BPWTQ8UN\MC900413522[1].wm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3886200"/>
            <a:ext cx="1752600" cy="26225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inya Nouvell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Linear Equations in Standard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of Standard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the standard form of an equation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of a vertical line	  2) of a horizontal line</a:t>
            </a:r>
          </a:p>
          <a:p>
            <a:pPr marL="514350" indent="-514350">
              <a:buAutoNum type="arabicParenR"/>
            </a:pPr>
            <a:endParaRPr lang="en-US" sz="2800" dirty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x = #                                 y = #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2667000"/>
            <a:ext cx="2514600" cy="2801783"/>
            <a:chOff x="4191000" y="3581399"/>
            <a:chExt cx="2514600" cy="2801783"/>
          </a:xfrm>
        </p:grpSpPr>
        <p:pic>
          <p:nvPicPr>
            <p:cNvPr id="5" name="Picture 2" descr="http://content.mycutegraphics.com/graphics/school/graph-pap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3581399"/>
              <a:ext cx="2514600" cy="2801783"/>
            </a:xfrm>
            <a:prstGeom prst="rect">
              <a:avLst/>
            </a:prstGeom>
            <a:noFill/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4191000" y="5105400"/>
              <a:ext cx="2438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5" idx="2"/>
              <a:endCxn id="5" idx="0"/>
            </p:cNvCxnSpPr>
            <p:nvPr/>
          </p:nvCxnSpPr>
          <p:spPr>
            <a:xfrm flipV="1">
              <a:off x="5448300" y="3581399"/>
              <a:ext cx="0" cy="28017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876800" y="2667000"/>
            <a:ext cx="2514600" cy="2801783"/>
            <a:chOff x="4191000" y="3581399"/>
            <a:chExt cx="2514600" cy="2801783"/>
          </a:xfrm>
        </p:grpSpPr>
        <p:pic>
          <p:nvPicPr>
            <p:cNvPr id="9" name="Picture 2" descr="http://content.mycutegraphics.com/graphics/school/graph-pap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3581399"/>
              <a:ext cx="2514600" cy="2801783"/>
            </a:xfrm>
            <a:prstGeom prst="rect">
              <a:avLst/>
            </a:prstGeom>
            <a:noFill/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4191000" y="5105400"/>
              <a:ext cx="2438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2"/>
              <a:endCxn id="9" idx="0"/>
            </p:cNvCxnSpPr>
            <p:nvPr/>
          </p:nvCxnSpPr>
          <p:spPr>
            <a:xfrm flipV="1">
              <a:off x="5448300" y="3581399"/>
              <a:ext cx="0" cy="28017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>
            <a:off x="1371600" y="2971800"/>
            <a:ext cx="0" cy="23622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53000" y="3810000"/>
            <a:ext cx="22860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 so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Common Core Math 1A, you learned about two different formats in which you can write a linear equation:</a:t>
            </a:r>
          </a:p>
          <a:p>
            <a:pPr lvl="1"/>
            <a:r>
              <a:rPr lang="en-US" dirty="0" smtClean="0"/>
              <a:t>Slope-Intercept Form</a:t>
            </a:r>
          </a:p>
          <a:p>
            <a:pPr lvl="2"/>
            <a:r>
              <a:rPr lang="en-US" dirty="0" smtClean="0"/>
              <a:t>y = </a:t>
            </a:r>
            <a:r>
              <a:rPr lang="en-US" dirty="0" err="1" smtClean="0"/>
              <a:t>mx</a:t>
            </a:r>
            <a:r>
              <a:rPr lang="en-US" dirty="0" smtClean="0"/>
              <a:t> + b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Point-Slope Form</a:t>
            </a:r>
          </a:p>
          <a:p>
            <a:pPr lvl="2"/>
            <a:r>
              <a:rPr lang="en-US" dirty="0" smtClean="0"/>
              <a:t>y-y1 = m(x – x1)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goal for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STANDARD FORM</a:t>
            </a:r>
          </a:p>
          <a:p>
            <a:pPr lvl="1"/>
            <a:r>
              <a:rPr lang="en-US" dirty="0" smtClean="0"/>
              <a:t>Ax + By = C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Standard Form? A format </a:t>
            </a:r>
          </a:p>
          <a:p>
            <a:pPr lvl="1">
              <a:buNone/>
            </a:pPr>
            <a:r>
              <a:rPr lang="en-US" dirty="0" smtClean="0"/>
              <a:t>for writing linear equations. Notice</a:t>
            </a:r>
          </a:p>
          <a:p>
            <a:pPr lvl="1">
              <a:buNone/>
            </a:pPr>
            <a:r>
              <a:rPr lang="en-US" dirty="0" smtClean="0"/>
              <a:t>both variable (x and y) are on the same side of the equal 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Graph each of the following equations.</a:t>
            </a:r>
          </a:p>
          <a:p>
            <a:pPr>
              <a:buNone/>
            </a:pPr>
            <a:r>
              <a:rPr lang="en-US" sz="1800" dirty="0" smtClean="0"/>
              <a:t>*Remember steps for graphing*</a:t>
            </a:r>
          </a:p>
          <a:p>
            <a:pPr>
              <a:buAutoNum type="arabicPeriod"/>
            </a:pPr>
            <a:r>
              <a:rPr lang="en-US" sz="1800" dirty="0" smtClean="0"/>
              <a:t>If its in slope-intercept form, plot y-intercept.</a:t>
            </a:r>
          </a:p>
          <a:p>
            <a:pPr>
              <a:buAutoNum type="arabicPeriod"/>
            </a:pPr>
            <a:r>
              <a:rPr lang="en-US" sz="1800" dirty="0" smtClean="0"/>
              <a:t>If its in point-slope form, plot the point.</a:t>
            </a:r>
          </a:p>
          <a:p>
            <a:pPr>
              <a:buAutoNum type="arabicPeriod"/>
            </a:pPr>
            <a:r>
              <a:rPr lang="en-US" sz="1800" dirty="0" smtClean="0"/>
              <a:t>Use slope to draw at least 1 more point.</a:t>
            </a:r>
          </a:p>
          <a:p>
            <a:pPr>
              <a:buAutoNum type="arabicPeriod"/>
            </a:pPr>
            <a:r>
              <a:rPr lang="en-US" sz="1800" dirty="0" smtClean="0"/>
              <a:t>Connect.</a:t>
            </a:r>
          </a:p>
          <a:p>
            <a:pPr>
              <a:buAutoNum type="arabicPeriod"/>
            </a:pPr>
            <a:endParaRPr lang="en-US" sz="1800" dirty="0" smtClean="0"/>
          </a:p>
          <a:p>
            <a:pPr>
              <a:buAutoNum type="arabicPeriod"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Example: y = 4/3x - 2</a:t>
            </a:r>
            <a:endParaRPr lang="en-US" sz="1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4191000" y="3581399"/>
            <a:ext cx="2514600" cy="2801783"/>
            <a:chOff x="4191000" y="3581399"/>
            <a:chExt cx="2514600" cy="2801783"/>
          </a:xfrm>
        </p:grpSpPr>
        <p:pic>
          <p:nvPicPr>
            <p:cNvPr id="3074" name="Picture 2" descr="http://content.mycutegraphics.com/graphics/school/graph-pap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3581399"/>
              <a:ext cx="2514600" cy="2801783"/>
            </a:xfrm>
            <a:prstGeom prst="rect">
              <a:avLst/>
            </a:prstGeom>
            <a:noFill/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4191000" y="5105400"/>
              <a:ext cx="2438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3074" idx="2"/>
              <a:endCxn id="3074" idx="0"/>
            </p:cNvCxnSpPr>
            <p:nvPr/>
          </p:nvCxnSpPr>
          <p:spPr>
            <a:xfrm flipV="1">
              <a:off x="5448300" y="3581399"/>
              <a:ext cx="0" cy="28017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5410200" y="5486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43600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53000" y="4267200"/>
            <a:ext cx="1295400" cy="1905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B) -4x + 3y = -6	C) 4x – 3y = 6	D) y-3 = 4/3(x-2)</a:t>
            </a:r>
          </a:p>
          <a:p>
            <a:pPr>
              <a:buNone/>
            </a:pPr>
            <a:r>
              <a:rPr lang="en-US" sz="1600" dirty="0" smtClean="0"/>
              <a:t>Hint: use x &amp; y intercepts for B &amp; C</a:t>
            </a:r>
            <a:endParaRPr lang="en-US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2438400"/>
            <a:ext cx="2514600" cy="2895600"/>
            <a:chOff x="4191000" y="3581399"/>
            <a:chExt cx="2514600" cy="2801783"/>
          </a:xfrm>
        </p:grpSpPr>
        <p:pic>
          <p:nvPicPr>
            <p:cNvPr id="5" name="Picture 2" descr="http://content.mycutegraphics.com/graphics/school/graph-pap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3581399"/>
              <a:ext cx="2514600" cy="2801783"/>
            </a:xfrm>
            <a:prstGeom prst="rect">
              <a:avLst/>
            </a:prstGeom>
            <a:noFill/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4191000" y="5105400"/>
              <a:ext cx="2438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5" idx="2"/>
              <a:endCxn id="5" idx="0"/>
            </p:cNvCxnSpPr>
            <p:nvPr/>
          </p:nvCxnSpPr>
          <p:spPr>
            <a:xfrm flipV="1">
              <a:off x="5448300" y="3581399"/>
              <a:ext cx="0" cy="28017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276600" y="2438400"/>
            <a:ext cx="2590800" cy="2971800"/>
            <a:chOff x="4191000" y="3581399"/>
            <a:chExt cx="2514600" cy="2801783"/>
          </a:xfrm>
        </p:grpSpPr>
        <p:pic>
          <p:nvPicPr>
            <p:cNvPr id="9" name="Picture 2" descr="http://content.mycutegraphics.com/graphics/school/graph-pap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3581399"/>
              <a:ext cx="2514600" cy="2801783"/>
            </a:xfrm>
            <a:prstGeom prst="rect">
              <a:avLst/>
            </a:prstGeom>
            <a:noFill/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4191000" y="5105400"/>
              <a:ext cx="2438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2"/>
              <a:endCxn id="9" idx="0"/>
            </p:cNvCxnSpPr>
            <p:nvPr/>
          </p:nvCxnSpPr>
          <p:spPr>
            <a:xfrm flipV="1">
              <a:off x="5448300" y="3581399"/>
              <a:ext cx="0" cy="28017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324600" y="2438400"/>
            <a:ext cx="2514600" cy="2801783"/>
            <a:chOff x="4191000" y="3581399"/>
            <a:chExt cx="2514600" cy="2801783"/>
          </a:xfrm>
        </p:grpSpPr>
        <p:pic>
          <p:nvPicPr>
            <p:cNvPr id="13" name="Picture 2" descr="http://content.mycutegraphics.com/graphics/school/graph-pap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3581399"/>
              <a:ext cx="2514600" cy="2801783"/>
            </a:xfrm>
            <a:prstGeom prst="rect">
              <a:avLst/>
            </a:prstGeom>
            <a:noFill/>
          </p:spPr>
        </p:pic>
        <p:cxnSp>
          <p:nvCxnSpPr>
            <p:cNvPr id="14" name="Straight Arrow Connector 13"/>
            <p:cNvCxnSpPr/>
            <p:nvPr/>
          </p:nvCxnSpPr>
          <p:spPr>
            <a:xfrm>
              <a:off x="4191000" y="5105400"/>
              <a:ext cx="2438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  <a:endCxn id="13" idx="0"/>
            </p:cNvCxnSpPr>
            <p:nvPr/>
          </p:nvCxnSpPr>
          <p:spPr>
            <a:xfrm flipV="1">
              <a:off x="5448300" y="3581399"/>
              <a:ext cx="0" cy="28017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1752600" y="3962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47800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143000" y="3581400"/>
            <a:ext cx="914400" cy="14478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00600" y="4038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72000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038600" y="3581400"/>
            <a:ext cx="1143000" cy="16764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0772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6868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543800" y="4343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858000" y="2514600"/>
            <a:ext cx="2057400" cy="28194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Which, if any, of the equations are equivalent? How do you know?</a:t>
            </a:r>
          </a:p>
          <a:p>
            <a:pPr marL="914400" lvl="1" indent="-514350">
              <a:buNone/>
            </a:pPr>
            <a:r>
              <a:rPr lang="en-US" dirty="0" smtClean="0"/>
              <a:t>All of them. They all have the same slope, same y-intercepts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connection between the slope and A and B from the       standard form?</a:t>
            </a:r>
          </a:p>
          <a:p>
            <a:pPr marL="914400" lvl="1" indent="-514350">
              <a:buNone/>
            </a:pPr>
            <a:r>
              <a:rPr lang="en-US" dirty="0" smtClean="0"/>
              <a:t>Slope is 4/3 which is –A/B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Standard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Solve the equation below for y.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600" dirty="0" smtClean="0"/>
              <a:t>Ax + By = C</a:t>
            </a:r>
          </a:p>
          <a:p>
            <a:pPr>
              <a:buNone/>
            </a:pPr>
            <a:r>
              <a:rPr lang="en-US" sz="2600" dirty="0"/>
              <a:t> </a:t>
            </a:r>
            <a:r>
              <a:rPr lang="en-US" sz="2600" dirty="0" smtClean="0"/>
              <a:t> -Ax	         -Ax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    </a:t>
            </a:r>
            <a:r>
              <a:rPr lang="en-US" sz="2600" u="sng" dirty="0" smtClean="0"/>
              <a:t>B</a:t>
            </a:r>
            <a:r>
              <a:rPr lang="en-US" sz="2600" dirty="0" smtClean="0"/>
              <a:t>y = </a:t>
            </a:r>
            <a:r>
              <a:rPr lang="en-US" sz="2600" u="sng" dirty="0" smtClean="0"/>
              <a:t>C – Ax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    B        </a:t>
            </a:r>
            <a:r>
              <a:rPr lang="en-US" sz="2600" dirty="0" err="1" smtClean="0"/>
              <a:t>B</a:t>
            </a:r>
            <a:endParaRPr lang="en-US" sz="2600" dirty="0" smtClean="0"/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      y= </a:t>
            </a:r>
            <a:r>
              <a:rPr lang="en-US" sz="2600" u="sng" dirty="0" smtClean="0"/>
              <a:t>C</a:t>
            </a:r>
            <a:r>
              <a:rPr lang="en-US" sz="2600" dirty="0" smtClean="0"/>
              <a:t> – </a:t>
            </a:r>
            <a:r>
              <a:rPr lang="en-US" sz="2600" u="sng" dirty="0" smtClean="0"/>
              <a:t>A</a:t>
            </a:r>
            <a:r>
              <a:rPr lang="en-US" sz="2600" dirty="0" smtClean="0"/>
              <a:t>x</a:t>
            </a:r>
          </a:p>
          <a:p>
            <a:pPr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        B   </a:t>
            </a:r>
            <a:r>
              <a:rPr lang="en-US" sz="2600" dirty="0" err="1" smtClean="0"/>
              <a:t>B</a:t>
            </a:r>
            <a:endParaRPr lang="en-US" sz="2600" dirty="0" smtClean="0"/>
          </a:p>
          <a:p>
            <a:pPr>
              <a:buNone/>
            </a:pPr>
            <a:r>
              <a:rPr lang="en-US" sz="2600" dirty="0"/>
              <a:t> </a:t>
            </a:r>
            <a:r>
              <a:rPr lang="en-US" sz="2600" dirty="0" smtClean="0"/>
              <a:t> 		      y = </a:t>
            </a:r>
            <a:r>
              <a:rPr lang="en-US" sz="2600" u="sng" dirty="0" smtClean="0"/>
              <a:t>-A</a:t>
            </a:r>
            <a:r>
              <a:rPr lang="en-US" sz="2600" dirty="0" smtClean="0"/>
              <a:t>x + </a:t>
            </a:r>
            <a:r>
              <a:rPr lang="en-US" sz="2600" u="sng" dirty="0" smtClean="0"/>
              <a:t>C</a:t>
            </a:r>
          </a:p>
          <a:p>
            <a:pPr lvl="1">
              <a:buNone/>
            </a:pPr>
            <a:r>
              <a:rPr lang="en-US" sz="2600" dirty="0" smtClean="0"/>
              <a:t>                  B      </a:t>
            </a:r>
            <a:r>
              <a:rPr lang="en-US" sz="2600" dirty="0" err="1" smtClean="0"/>
              <a:t>B</a:t>
            </a:r>
            <a:endParaRPr lang="en-US" sz="2600" dirty="0" smtClean="0"/>
          </a:p>
          <a:p>
            <a:pPr lvl="1">
              <a:buNone/>
            </a:pPr>
            <a:r>
              <a:rPr lang="en-US" sz="2600" dirty="0" smtClean="0"/>
              <a:t>Conclusion: Slope = -A/B and y-</a:t>
            </a:r>
            <a:r>
              <a:rPr lang="en-US" sz="2600" dirty="0" err="1" smtClean="0"/>
              <a:t>int</a:t>
            </a:r>
            <a:r>
              <a:rPr lang="en-US" sz="2600" dirty="0" smtClean="0"/>
              <a:t>= C/B</a:t>
            </a:r>
            <a:endParaRPr lang="en-US" sz="2600" dirty="0"/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y= 2/5x – 3 in standard form with integer coefficients. </a:t>
            </a:r>
          </a:p>
          <a:p>
            <a:pPr lvl="1">
              <a:buNone/>
            </a:pPr>
            <a:r>
              <a:rPr lang="en-US" dirty="0" smtClean="0"/>
              <a:t>			y= 2/5x -3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 -2/5x   -2/5x   </a:t>
            </a:r>
            <a:r>
              <a:rPr lang="en-US" sz="1800" dirty="0" smtClean="0"/>
              <a:t>(Subtract x term from both sides)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u="sng" dirty="0" smtClean="0"/>
              <a:t>-2</a:t>
            </a:r>
            <a:r>
              <a:rPr lang="en-US" dirty="0" smtClean="0"/>
              <a:t>x + y = -3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5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5(</a:t>
            </a:r>
            <a:r>
              <a:rPr lang="en-US" u="sng" dirty="0" smtClean="0"/>
              <a:t>-2</a:t>
            </a:r>
            <a:r>
              <a:rPr lang="en-US" dirty="0" smtClean="0"/>
              <a:t>x + y) = -3(5) </a:t>
            </a:r>
            <a:r>
              <a:rPr lang="en-US" sz="1800" dirty="0" smtClean="0"/>
              <a:t>(Multiply both sides by denominator)      </a:t>
            </a:r>
          </a:p>
          <a:p>
            <a:pPr lvl="1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</a:t>
            </a:r>
            <a:r>
              <a:rPr lang="en-US" dirty="0" smtClean="0"/>
              <a:t>5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-2x + 5y = 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standard form of an equation of the line passing through (-7,3) with a slope of -4.</a:t>
            </a:r>
          </a:p>
          <a:p>
            <a:pPr lvl="1">
              <a:buNone/>
            </a:pPr>
            <a:r>
              <a:rPr lang="en-US" dirty="0" smtClean="0"/>
              <a:t>Y – 3 = -4(x + 7)  </a:t>
            </a:r>
            <a:r>
              <a:rPr lang="en-US" dirty="0" smtClean="0">
                <a:sym typeface="Wingdings" pitchFamily="2" charset="2"/>
              </a:rPr>
              <a:t> put in point slope form</a:t>
            </a:r>
            <a:endParaRPr lang="en-US" dirty="0" smtClean="0"/>
          </a:p>
          <a:p>
            <a:pPr>
              <a:buNone/>
            </a:pPr>
            <a:r>
              <a:rPr lang="en-US" sz="2800" dirty="0" smtClean="0"/>
              <a:t>	Y – 3 = -4x – 28  </a:t>
            </a:r>
            <a:r>
              <a:rPr lang="en-US" sz="2800" dirty="0" smtClean="0">
                <a:sym typeface="Wingdings" pitchFamily="2" charset="2"/>
              </a:rPr>
              <a:t> distribute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Y = -4x – 28  get y by itself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4x + y = -28  add x-term to both sides</a:t>
            </a:r>
            <a:endParaRPr lang="en-US" sz="2800" dirty="0" smtClean="0"/>
          </a:p>
          <a:p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309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Writing Linear Equations in Standard Form</vt:lpstr>
      <vt:lpstr>What have we learned so far?</vt:lpstr>
      <vt:lpstr>What is our goal for today?</vt:lpstr>
      <vt:lpstr>Example #1</vt:lpstr>
      <vt:lpstr>Example #1 Continued</vt:lpstr>
      <vt:lpstr>Example #1</vt:lpstr>
      <vt:lpstr>Understanding Standard Form</vt:lpstr>
      <vt:lpstr>Example #2</vt:lpstr>
      <vt:lpstr>Example #3</vt:lpstr>
      <vt:lpstr>Example #4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Linear Equations in Standard Form</dc:title>
  <dc:creator>sfischer</dc:creator>
  <cp:lastModifiedBy>sfischer</cp:lastModifiedBy>
  <cp:revision>12</cp:revision>
  <dcterms:created xsi:type="dcterms:W3CDTF">2013-04-11T13:21:03Z</dcterms:created>
  <dcterms:modified xsi:type="dcterms:W3CDTF">2013-04-11T15:02:13Z</dcterms:modified>
</cp:coreProperties>
</file>