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6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E6E2"/>
    <a:srgbClr val="28A846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7FD6-AC9E-4532-AF25-444E9B45793F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678B-2867-4CE0-BD81-53E61BA8E0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7FD6-AC9E-4532-AF25-444E9B45793F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678B-2867-4CE0-BD81-53E61BA8E0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7FD6-AC9E-4532-AF25-444E9B45793F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678B-2867-4CE0-BD81-53E61BA8E0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7FD6-AC9E-4532-AF25-444E9B45793F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678B-2867-4CE0-BD81-53E61BA8E0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7FD6-AC9E-4532-AF25-444E9B45793F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678B-2867-4CE0-BD81-53E61BA8E0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7FD6-AC9E-4532-AF25-444E9B45793F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678B-2867-4CE0-BD81-53E61BA8E0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7FD6-AC9E-4532-AF25-444E9B45793F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678B-2867-4CE0-BD81-53E61BA8E0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7FD6-AC9E-4532-AF25-444E9B45793F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678B-2867-4CE0-BD81-53E61BA8E0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7FD6-AC9E-4532-AF25-444E9B45793F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678B-2867-4CE0-BD81-53E61BA8E0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7FD6-AC9E-4532-AF25-444E9B45793F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678B-2867-4CE0-BD81-53E61BA8E0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7FD6-AC9E-4532-AF25-444E9B45793F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678B-2867-4CE0-BD81-53E61BA8E0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AE6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87FD6-AC9E-4532-AF25-444E9B45793F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3678B-2867-4CE0-BD81-53E61BA8E0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0"/>
            <a:ext cx="4343400" cy="129539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Warm-Up</a:t>
            </a:r>
            <a:endParaRPr lang="en-US" sz="4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143000"/>
            <a:ext cx="8763000" cy="1066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Using the Venn Diagram you have been given, place each statement in the appropriate place.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438400"/>
          <a:ext cx="8610600" cy="3505200"/>
        </p:xfrm>
        <a:graphic>
          <a:graphicData uri="http://schemas.openxmlformats.org/drawingml/2006/table">
            <a:tbl>
              <a:tblPr/>
              <a:tblGrid>
                <a:gridCol w="2608630"/>
                <a:gridCol w="3287298"/>
                <a:gridCol w="2714672"/>
              </a:tblGrid>
              <a:tr h="584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Average blood pressure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Who received high school diplomas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Right-handed or left-handed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Favorite TV show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Hours spent outdoors each day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Time of day you go to bed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Age group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Whether or not people smoke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Favorite food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Common majors in college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Average calories consumed in a day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Gender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Population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Number of brothers and sisters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Height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Shoe size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Hours spent doing HW each night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Miles from home to school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7451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Original Two-Way Table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sz="2800" dirty="0" smtClean="0">
              <a:solidFill>
                <a:srgbClr val="00B0F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Joint Frequencies</a:t>
            </a:r>
          </a:p>
          <a:p>
            <a:pPr>
              <a:buNone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/>
        </p:nvGraphicFramePr>
        <p:xfrm>
          <a:off x="533400" y="1219200"/>
          <a:ext cx="8229600" cy="148336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Facebook</a:t>
                      </a:r>
                      <a:endParaRPr lang="en-US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Twitter</a:t>
                      </a:r>
                      <a:endParaRPr lang="en-US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YouTube</a:t>
                      </a:r>
                      <a:endParaRPr lang="en-US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Total</a:t>
                      </a:r>
                      <a:endParaRPr lang="en-US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Male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Female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Total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457200" y="3733800"/>
          <a:ext cx="8229600" cy="148336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Facebook</a:t>
                      </a:r>
                      <a:endParaRPr lang="en-US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Twitter</a:t>
                      </a:r>
                      <a:endParaRPr lang="en-US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YouTube</a:t>
                      </a:r>
                      <a:endParaRPr lang="en-US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Total</a:t>
                      </a:r>
                      <a:endParaRPr lang="en-US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Male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.18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.25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.43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Female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.04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.29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.25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.57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Total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.04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.46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.50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 Other Words…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830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__0___ </a:t>
            </a:r>
            <a:r>
              <a:rPr lang="en-US" dirty="0" smtClean="0"/>
              <a:t>% of males prefer </a:t>
            </a:r>
            <a:r>
              <a:rPr lang="en-US" dirty="0" err="1" smtClean="0"/>
              <a:t>Facebook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___4___ </a:t>
            </a:r>
            <a:r>
              <a:rPr lang="en-US" dirty="0" smtClean="0"/>
              <a:t>% of females prefer </a:t>
            </a:r>
            <a:r>
              <a:rPr lang="en-US" dirty="0" err="1" smtClean="0"/>
              <a:t>Facebook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___18___ </a:t>
            </a:r>
            <a:r>
              <a:rPr lang="en-US" dirty="0" smtClean="0"/>
              <a:t>% of males prefer Twitter.</a:t>
            </a:r>
          </a:p>
          <a:p>
            <a:pPr>
              <a:buNone/>
            </a:pPr>
            <a:r>
              <a:rPr lang="en-US" dirty="0" smtClean="0"/>
              <a:t>___29__ </a:t>
            </a:r>
            <a:r>
              <a:rPr lang="en-US" dirty="0" smtClean="0"/>
              <a:t>% of females prefer Twitter.</a:t>
            </a:r>
          </a:p>
          <a:p>
            <a:pPr>
              <a:buNone/>
            </a:pPr>
            <a:r>
              <a:rPr lang="en-US" dirty="0" smtClean="0"/>
              <a:t>___25__ </a:t>
            </a:r>
            <a:r>
              <a:rPr lang="en-US" dirty="0" smtClean="0"/>
              <a:t>% of males prefer YouTube.</a:t>
            </a:r>
          </a:p>
          <a:p>
            <a:pPr>
              <a:buNone/>
            </a:pPr>
            <a:r>
              <a:rPr lang="en-US" dirty="0" smtClean="0"/>
              <a:t>___25__ </a:t>
            </a:r>
            <a:r>
              <a:rPr lang="en-US" dirty="0" smtClean="0"/>
              <a:t>% of females prefer YouTube.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faceboo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4953000"/>
            <a:ext cx="1676400" cy="1676400"/>
          </a:xfrm>
          <a:prstGeom prst="rect">
            <a:avLst/>
          </a:prstGeom>
        </p:spPr>
      </p:pic>
      <p:pic>
        <p:nvPicPr>
          <p:cNvPr id="5" name="Picture 4" descr="twit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57600" y="4876800"/>
            <a:ext cx="1714157" cy="1676400"/>
          </a:xfrm>
          <a:prstGeom prst="rect">
            <a:avLst/>
          </a:prstGeom>
        </p:spPr>
      </p:pic>
      <p:pic>
        <p:nvPicPr>
          <p:cNvPr id="6" name="Picture 5" descr="youtub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72200" y="4876800"/>
            <a:ext cx="1676400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hough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4191000"/>
            <a:ext cx="2486025" cy="2057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So What?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Data collection’s purpose is to answer a hypothesis.  What kind of questions does this answer?  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5029200" y="2590800"/>
            <a:ext cx="3048000" cy="1828800"/>
          </a:xfrm>
          <a:prstGeom prst="cloudCallout">
            <a:avLst>
              <a:gd name="adj1" fmla="val -46679"/>
              <a:gd name="adj2" fmla="val 694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 males spend more time than females on YouTube?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609600" y="2819400"/>
            <a:ext cx="3124200" cy="1524000"/>
          </a:xfrm>
          <a:prstGeom prst="cloudCallout">
            <a:avLst>
              <a:gd name="adj1" fmla="val 48398"/>
              <a:gd name="adj2" fmla="val 818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 females spend more time on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Facebook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than anything else?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What would Steve Jobs do?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Content Placeholder 3" descr="steve job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71800" y="1524000"/>
            <a:ext cx="2854657" cy="2286000"/>
          </a:xfrm>
        </p:spPr>
      </p:pic>
      <p:sp>
        <p:nvSpPr>
          <p:cNvPr id="5" name="TextBox 4"/>
          <p:cNvSpPr txBox="1"/>
          <p:nvPr/>
        </p:nvSpPr>
        <p:spPr>
          <a:xfrm>
            <a:off x="1066800" y="4038600"/>
            <a:ext cx="693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Use the information collected to defend your answer!</a:t>
            </a:r>
            <a:endParaRPr lang="en-US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:\Documents and Settings\Administrator\Application Data\PixelMetrics\CaptureWiz\Temp\35.jpg"/>
          <p:cNvPicPr>
            <a:picLocks noGrp="1"/>
          </p:cNvPicPr>
          <p:nvPr>
            <p:ph idx="1"/>
          </p:nvPr>
        </p:nvPicPr>
        <p:blipFill>
          <a:blip r:embed="rId2" cstate="print"/>
          <a:srcRect t="7612"/>
          <a:stretch>
            <a:fillRect/>
          </a:stretch>
        </p:blipFill>
        <p:spPr bwMode="auto">
          <a:xfrm>
            <a:off x="228600" y="228600"/>
            <a:ext cx="8763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057400" y="6096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Categorical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562600" y="685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Quantitative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5257800" y="1295400"/>
            <a:ext cx="25146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en-US" dirty="0">
                <a:ea typeface="Calibri"/>
                <a:cs typeface="Times New Roman"/>
              </a:rPr>
              <a:t>Average blood pressure</a:t>
            </a:r>
            <a:endParaRPr lang="en-US" sz="1000" dirty="0">
              <a:ea typeface="Calibri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1371600"/>
            <a:ext cx="1981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en-US" dirty="0" smtClean="0">
                <a:ea typeface="Calibri"/>
                <a:cs typeface="Times New Roman"/>
              </a:rPr>
              <a:t>Favorite TV Show</a:t>
            </a:r>
            <a:endParaRPr lang="en-US" sz="1000" dirty="0">
              <a:ea typeface="Calibri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" y="1905000"/>
            <a:ext cx="15240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en-US" dirty="0">
                <a:ea typeface="Calibri"/>
                <a:cs typeface="Times New Roman"/>
              </a:rPr>
              <a:t>Age group</a:t>
            </a:r>
            <a:endParaRPr lang="en-US" sz="1000" dirty="0">
              <a:ea typeface="Calibri"/>
              <a:cs typeface="Times New Roman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" y="2438400"/>
            <a:ext cx="2674322" cy="410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dirty="0">
                <a:ea typeface="Calibri"/>
                <a:cs typeface="Times New Roman"/>
              </a:rPr>
              <a:t>Common majors in college</a:t>
            </a:r>
            <a:endParaRPr lang="en-US" sz="1000" dirty="0">
              <a:ea typeface="Calibri"/>
              <a:cs typeface="Times New Roman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38800" y="1905000"/>
            <a:ext cx="1199046" cy="410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dirty="0">
                <a:ea typeface="Calibri"/>
                <a:cs typeface="Times New Roman"/>
              </a:rPr>
              <a:t>Population</a:t>
            </a:r>
            <a:endParaRPr lang="en-US" sz="1000" dirty="0">
              <a:ea typeface="Calibri"/>
              <a:cs typeface="Times New Roman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38600" y="2057400"/>
            <a:ext cx="1046697" cy="410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dirty="0">
                <a:ea typeface="Calibri"/>
                <a:cs typeface="Times New Roman"/>
              </a:rPr>
              <a:t>Shoe size</a:t>
            </a:r>
            <a:endParaRPr lang="en-US" sz="1000" dirty="0">
              <a:ea typeface="Calibri"/>
              <a:cs typeface="Times New Roman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3048000"/>
            <a:ext cx="3132716" cy="3588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1600" dirty="0">
                <a:ea typeface="Calibri"/>
                <a:cs typeface="Times New Roman"/>
              </a:rPr>
              <a:t>Who received high school diplomas</a:t>
            </a:r>
            <a:endParaRPr lang="en-US" sz="900" dirty="0">
              <a:ea typeface="Calibri"/>
              <a:cs typeface="Times New Roman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62600" y="2438400"/>
            <a:ext cx="3101234" cy="410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dirty="0">
                <a:ea typeface="Calibri"/>
                <a:cs typeface="Times New Roman"/>
              </a:rPr>
              <a:t>Hours spent outdoors each day</a:t>
            </a:r>
            <a:endParaRPr lang="en-US" sz="1000" dirty="0">
              <a:ea typeface="Calibri"/>
              <a:cs typeface="Times New Roman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1000" y="3581400"/>
            <a:ext cx="3011722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>
                <a:ea typeface="Calibri"/>
                <a:cs typeface="Times New Roman"/>
              </a:rPr>
              <a:t>Whether or not people smoke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562600" y="2971800"/>
            <a:ext cx="3136051" cy="3588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1600" dirty="0">
                <a:ea typeface="Calibri"/>
                <a:cs typeface="Times New Roman"/>
              </a:rPr>
              <a:t>Average calories consumed in a day</a:t>
            </a:r>
            <a:endParaRPr lang="en-US" sz="900" dirty="0">
              <a:ea typeface="Calibri"/>
              <a:cs typeface="Times New Roman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638800" y="3505200"/>
            <a:ext cx="2776273" cy="3588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1600" dirty="0">
                <a:ea typeface="Calibri"/>
                <a:cs typeface="Times New Roman"/>
              </a:rPr>
              <a:t>Number of brothers and sisters</a:t>
            </a:r>
            <a:endParaRPr lang="en-US" sz="900" dirty="0">
              <a:ea typeface="Calibri"/>
              <a:cs typeface="Times New Roman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562600" y="3962400"/>
            <a:ext cx="2971326" cy="3588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1600" dirty="0">
                <a:ea typeface="Calibri"/>
                <a:cs typeface="Times New Roman"/>
              </a:rPr>
              <a:t>Hours spent doing HW each night</a:t>
            </a:r>
            <a:endParaRPr lang="en-US" sz="900" dirty="0">
              <a:ea typeface="Calibri"/>
              <a:cs typeface="Times New Roman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33400" y="4114800"/>
            <a:ext cx="2857513" cy="410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dirty="0">
                <a:ea typeface="Calibri"/>
                <a:cs typeface="Times New Roman"/>
              </a:rPr>
              <a:t>Right-handed or left-handed</a:t>
            </a:r>
            <a:endParaRPr lang="en-US" sz="1000" dirty="0">
              <a:ea typeface="Calibri"/>
              <a:cs typeface="Times New Roman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638800" y="4419600"/>
            <a:ext cx="2345514" cy="3588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1600" dirty="0">
                <a:ea typeface="Calibri"/>
                <a:cs typeface="Times New Roman"/>
              </a:rPr>
              <a:t>Time of day you go to bed</a:t>
            </a:r>
            <a:endParaRPr lang="en-US" sz="900" dirty="0">
              <a:ea typeface="Calibri"/>
              <a:cs typeface="Times New Roman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38200" y="4648200"/>
            <a:ext cx="1421864" cy="410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dirty="0">
                <a:ea typeface="Calibri"/>
                <a:cs typeface="Times New Roman"/>
              </a:rPr>
              <a:t>Favorite food</a:t>
            </a:r>
            <a:endParaRPr lang="en-US" sz="1000" dirty="0">
              <a:ea typeface="Calibri"/>
              <a:cs typeface="Times New Roman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590800" y="4648200"/>
            <a:ext cx="885178" cy="410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dirty="0">
                <a:ea typeface="Calibri"/>
                <a:cs typeface="Times New Roman"/>
              </a:rPr>
              <a:t>Gender</a:t>
            </a:r>
            <a:endParaRPr lang="en-US" sz="1000" dirty="0">
              <a:ea typeface="Calibri"/>
              <a:cs typeface="Times New Roman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562600" y="4876800"/>
            <a:ext cx="802912" cy="410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dirty="0">
                <a:ea typeface="Calibri"/>
                <a:cs typeface="Times New Roman"/>
              </a:rPr>
              <a:t>Height</a:t>
            </a:r>
            <a:endParaRPr lang="en-US" sz="1000" dirty="0">
              <a:ea typeface="Calibri"/>
              <a:cs typeface="Times New Roman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029200" y="5334000"/>
            <a:ext cx="2703432" cy="410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dirty="0">
                <a:ea typeface="Calibri"/>
                <a:cs typeface="Times New Roman"/>
              </a:rPr>
              <a:t>Miles from home to school</a:t>
            </a:r>
            <a:endParaRPr lang="en-US" sz="1000" dirty="0"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AE6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3048000"/>
          <a:ext cx="8229600" cy="148336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Facebook</a:t>
                      </a:r>
                      <a:endParaRPr lang="en-US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Twitter</a:t>
                      </a:r>
                      <a:endParaRPr lang="en-US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YouTube</a:t>
                      </a:r>
                      <a:endParaRPr lang="en-US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Total</a:t>
                      </a:r>
                      <a:endParaRPr lang="en-US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Male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A8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Female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A8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Total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A8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A8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A8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14478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Two-tables are used to examine the relationships between two categorical variables.   A two-way table has a </a:t>
            </a: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column variable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and a </a:t>
            </a:r>
            <a:r>
              <a:rPr lang="en-US" sz="24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row variable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71600" y="609600"/>
            <a:ext cx="62484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Two-Way Tables</a:t>
            </a:r>
            <a:endParaRPr lang="en-US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AE6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524000"/>
          <a:ext cx="8229600" cy="475996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Facebook</a:t>
                      </a:r>
                      <a:endParaRPr lang="en-US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Twitter</a:t>
                      </a:r>
                      <a:endParaRPr lang="en-US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YouTube</a:t>
                      </a:r>
                      <a:endParaRPr lang="en-US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Total</a:t>
                      </a:r>
                      <a:endParaRPr lang="en-US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Male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Number of males</a:t>
                      </a:r>
                      <a:r>
                        <a:rPr lang="en-US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who prefer </a:t>
                      </a:r>
                      <a:r>
                        <a:rPr lang="en-US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Facebook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Number of males</a:t>
                      </a:r>
                      <a:r>
                        <a:rPr lang="en-US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who prefer Twitter</a:t>
                      </a:r>
                      <a:endParaRPr lang="en-US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Number of males</a:t>
                      </a:r>
                      <a:r>
                        <a:rPr lang="en-US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who prefer YouTube</a:t>
                      </a:r>
                      <a:endParaRPr lang="en-US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Total number of males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A8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Female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Number of females</a:t>
                      </a:r>
                      <a:r>
                        <a:rPr lang="en-US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who prefer </a:t>
                      </a:r>
                      <a:r>
                        <a:rPr lang="en-US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Facebook</a:t>
                      </a:r>
                      <a:endParaRPr lang="en-US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Number of females</a:t>
                      </a:r>
                      <a:r>
                        <a:rPr lang="en-US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who prefer Twitter</a:t>
                      </a:r>
                      <a:endParaRPr lang="en-US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Number of females</a:t>
                      </a:r>
                      <a:r>
                        <a:rPr lang="en-US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who prefer YouTube</a:t>
                      </a:r>
                      <a:endParaRPr lang="en-US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Total</a:t>
                      </a:r>
                      <a:r>
                        <a:rPr lang="en-US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number of females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A8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Total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Total number of people who prefer </a:t>
                      </a:r>
                      <a:r>
                        <a:rPr lang="en-US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Facebook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A8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Total number of people who prefer Twitter</a:t>
                      </a:r>
                    </a:p>
                    <a:p>
                      <a:pPr algn="ctr"/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A8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Total number of people who prefer YouTube</a:t>
                      </a:r>
                    </a:p>
                    <a:p>
                      <a:pPr algn="ctr"/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A8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Total</a:t>
                      </a:r>
                      <a:r>
                        <a:rPr lang="en-US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people surveyed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3048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There are two types of frequencies included in the table:  </a:t>
            </a:r>
            <a:r>
              <a:rPr lang="en-US" sz="24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joint frequencies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and </a:t>
            </a:r>
            <a:r>
              <a:rPr lang="en-US" sz="2400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marginal frequencies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Job 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678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Apple needs you!</a:t>
            </a:r>
          </a:p>
          <a:p>
            <a:pPr>
              <a:buNone/>
            </a:pPr>
            <a:r>
              <a:rPr lang="en-US" dirty="0" smtClean="0"/>
              <a:t>They are planning</a:t>
            </a:r>
          </a:p>
          <a:p>
            <a:pPr>
              <a:buNone/>
            </a:pPr>
            <a:r>
              <a:rPr lang="en-US" dirty="0" smtClean="0"/>
              <a:t>to promote the </a:t>
            </a:r>
          </a:p>
          <a:p>
            <a:pPr>
              <a:buNone/>
            </a:pPr>
            <a:r>
              <a:rPr lang="en-US" dirty="0" err="1" smtClean="0"/>
              <a:t>iPhone</a:t>
            </a:r>
            <a:r>
              <a:rPr lang="en-US" dirty="0" smtClean="0"/>
              <a:t> and </a:t>
            </a:r>
            <a:r>
              <a:rPr lang="en-US" dirty="0" err="1" smtClean="0"/>
              <a:t>iPad</a:t>
            </a:r>
            <a:r>
              <a:rPr lang="en-US" dirty="0" smtClean="0"/>
              <a:t> in </a:t>
            </a:r>
          </a:p>
          <a:p>
            <a:pPr>
              <a:buNone/>
            </a:pPr>
            <a:r>
              <a:rPr lang="en-US" dirty="0" smtClean="0"/>
              <a:t>a new series of commercials.  Based on our data, should the add focus on the use of </a:t>
            </a:r>
            <a:r>
              <a:rPr lang="en-US" dirty="0" err="1" smtClean="0"/>
              <a:t>Facebook</a:t>
            </a:r>
            <a:r>
              <a:rPr lang="en-US" dirty="0" smtClean="0"/>
              <a:t>, Twitter, or YouTube apps?  Why?  What other factors would impact your decision?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ip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1447800"/>
            <a:ext cx="2428875" cy="1885950"/>
          </a:xfrm>
          <a:prstGeom prst="rect">
            <a:avLst/>
          </a:prstGeom>
        </p:spPr>
      </p:pic>
      <p:pic>
        <p:nvPicPr>
          <p:cNvPr id="5" name="Picture 4" descr="ipho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86200" y="1752600"/>
            <a:ext cx="2619375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SURVEY</a:t>
            </a:r>
            <a:r>
              <a:rPr lang="en-US" dirty="0" smtClean="0"/>
              <a:t> SAYS….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Let’s take a class poll and fill in our two-way table to help Apple’s marketing department.  Of the three choices, which site do you visit most often when online?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457200" y="4343400"/>
          <a:ext cx="8229600" cy="148336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Facebook</a:t>
                      </a:r>
                      <a:endParaRPr lang="en-US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Twitter</a:t>
                      </a:r>
                      <a:endParaRPr lang="en-US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YouTube</a:t>
                      </a:r>
                      <a:endParaRPr lang="en-US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Total</a:t>
                      </a:r>
                      <a:endParaRPr lang="en-US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Male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Female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Total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What does this all mean?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Interpreting Joint Frequencies</a:t>
            </a:r>
          </a:p>
          <a:p>
            <a:pPr>
              <a:buNone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____0___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males prefer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Facebook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____1___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females prefer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Facebook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____5___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males prefer Twitter</a:t>
            </a:r>
          </a:p>
          <a:p>
            <a:pPr>
              <a:buNone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____8___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females prefer Twitter</a:t>
            </a:r>
          </a:p>
          <a:p>
            <a:pPr>
              <a:buNone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____7___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males prefer YouTube</a:t>
            </a:r>
          </a:p>
          <a:p>
            <a:pPr>
              <a:buNone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____7___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females prefer YouTube  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What does this all mean?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Marginal Frequencies</a:t>
            </a:r>
          </a:p>
          <a:p>
            <a:pPr>
              <a:buNone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____1___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people prefer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Facebook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_____13__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people prefer Twitter.</a:t>
            </a:r>
          </a:p>
          <a:p>
            <a:pPr>
              <a:buNone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____14___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people prefer YouTube.  </a:t>
            </a:r>
          </a:p>
          <a:p>
            <a:pPr>
              <a:buNone/>
            </a:pP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Some people are picky…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 general, unless a total sample size is referenced repeatedly, people relate better to data that is given as a percent. These are called </a:t>
            </a:r>
            <a:r>
              <a:rPr lang="en-US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joint probabilities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 </a:t>
            </a:r>
          </a:p>
          <a:p>
            <a:pPr algn="ctr">
              <a:buNone/>
            </a:pPr>
            <a:endParaRPr lang="en-US" sz="24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find the joint probability for each element of the table, divide the frequency by the total.</a:t>
            </a:r>
          </a:p>
          <a:p>
            <a:pPr algn="ctr">
              <a:buNone/>
            </a:pPr>
            <a:endParaRPr lang="en-US" sz="24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Round to the nearest hundredth!</a:t>
            </a:r>
          </a:p>
          <a:p>
            <a:pPr algn="ctr">
              <a:buNone/>
            </a:pP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629</Words>
  <Application>Microsoft Office PowerPoint</Application>
  <PresentationFormat>On-screen Show (4:3)</PresentationFormat>
  <Paragraphs>174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Warm-Up</vt:lpstr>
      <vt:lpstr>Slide 2</vt:lpstr>
      <vt:lpstr>Slide 3</vt:lpstr>
      <vt:lpstr>Slide 4</vt:lpstr>
      <vt:lpstr>Job Opportunity</vt:lpstr>
      <vt:lpstr>SURVEY SAYS….</vt:lpstr>
      <vt:lpstr>What does this all mean?</vt:lpstr>
      <vt:lpstr>What does this all mean?</vt:lpstr>
      <vt:lpstr>Some people are picky…</vt:lpstr>
      <vt:lpstr>Slide 10</vt:lpstr>
      <vt:lpstr>In Other Words…</vt:lpstr>
      <vt:lpstr>So What?</vt:lpstr>
      <vt:lpstr>What would Steve Jobs do?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Jodie Kinkaid</dc:creator>
  <cp:lastModifiedBy>sfischer</cp:lastModifiedBy>
  <cp:revision>6</cp:revision>
  <dcterms:created xsi:type="dcterms:W3CDTF">2012-11-26T23:55:08Z</dcterms:created>
  <dcterms:modified xsi:type="dcterms:W3CDTF">2013-05-06T17:21:25Z</dcterms:modified>
</cp:coreProperties>
</file>