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E051-6C0D-42C1-AD3C-7BA3BEFE07D0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7B0F-6324-4CFF-BBA2-FBCD0B4E86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E051-6C0D-42C1-AD3C-7BA3BEFE07D0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7B0F-6324-4CFF-BBA2-FBCD0B4E86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E051-6C0D-42C1-AD3C-7BA3BEFE07D0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7B0F-6324-4CFF-BBA2-FBCD0B4E86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E051-6C0D-42C1-AD3C-7BA3BEFE07D0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7B0F-6324-4CFF-BBA2-FBCD0B4E86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E051-6C0D-42C1-AD3C-7BA3BEFE07D0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7B0F-6324-4CFF-BBA2-FBCD0B4E86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E051-6C0D-42C1-AD3C-7BA3BEFE07D0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7B0F-6324-4CFF-BBA2-FBCD0B4E86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E051-6C0D-42C1-AD3C-7BA3BEFE07D0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7B0F-6324-4CFF-BBA2-FBCD0B4E86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E051-6C0D-42C1-AD3C-7BA3BEFE07D0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7B0F-6324-4CFF-BBA2-FBCD0B4E86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E051-6C0D-42C1-AD3C-7BA3BEFE07D0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7B0F-6324-4CFF-BBA2-FBCD0B4E86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E051-6C0D-42C1-AD3C-7BA3BEFE07D0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7B0F-6324-4CFF-BBA2-FBCD0B4E86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E051-6C0D-42C1-AD3C-7BA3BEFE07D0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7B0F-6324-4CFF-BBA2-FBCD0B4E86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sfischer\Local Settings\Temporary Internet Files\Content.IE5\F8I1BV34\MC900048419[1].wmf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8253" y="0"/>
            <a:ext cx="9125747" cy="68580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76400"/>
            <a:ext cx="7620000" cy="4449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0E051-6C0D-42C1-AD3C-7BA3BEFE07D0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57B0F-6324-4CFF-BBA2-FBCD0B4E86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Minya Nouvelle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Minya Nouvelle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Minya Nouvelle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Minya Nouvelle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Minya Nouvelle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Minya Nouvelle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Solving Systems by Substitution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Unit 6 Day 1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Hint: C(n) is just like using y.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4)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5)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27432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 = -.5 or -1/2    C(n) = -4.5 or -9/2 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45720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(2, 3)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Homework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000" dirty="0" smtClean="0"/>
              <a:t>Page 6 #2-7 </a:t>
            </a:r>
          </a:p>
          <a:p>
            <a:pPr algn="ctr">
              <a:buNone/>
            </a:pPr>
            <a:r>
              <a:rPr lang="en-US" sz="8000" dirty="0" smtClean="0"/>
              <a:t>and #15-20</a:t>
            </a:r>
            <a:endParaRPr lang="en-US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Number of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You can determine the number of solutions of a linear system by:</a:t>
            </a:r>
          </a:p>
          <a:p>
            <a:r>
              <a:rPr lang="en-US" dirty="0" smtClean="0"/>
              <a:t>Writing both equations in slope intercept form</a:t>
            </a:r>
          </a:p>
          <a:p>
            <a:r>
              <a:rPr lang="en-US" dirty="0" smtClean="0"/>
              <a:t>Comparing slopes and y-intercepts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/>
              <a:t>slopes are different</a:t>
            </a:r>
            <a:r>
              <a:rPr lang="en-US" dirty="0" smtClean="0"/>
              <a:t>, </a:t>
            </a:r>
            <a:r>
              <a:rPr lang="en-US" u="sng" dirty="0" smtClean="0"/>
              <a:t>one solution </a:t>
            </a:r>
            <a:r>
              <a:rPr lang="en-US" dirty="0" smtClean="0"/>
              <a:t>(lines intersect)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/>
              <a:t>slopes are same</a:t>
            </a:r>
            <a:r>
              <a:rPr lang="en-US" dirty="0"/>
              <a:t> </a:t>
            </a:r>
            <a:r>
              <a:rPr lang="en-US" dirty="0" smtClean="0"/>
              <a:t>but </a:t>
            </a:r>
            <a:r>
              <a:rPr lang="en-US" b="1" dirty="0" smtClean="0"/>
              <a:t>y-intercepts are different, </a:t>
            </a:r>
            <a:r>
              <a:rPr lang="en-US" u="sng" dirty="0" smtClean="0"/>
              <a:t>no solution</a:t>
            </a:r>
            <a:r>
              <a:rPr lang="en-US" dirty="0" smtClean="0"/>
              <a:t> (parallel lines)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/>
              <a:t>slopes are same </a:t>
            </a:r>
            <a:r>
              <a:rPr lang="en-US" dirty="0" smtClean="0"/>
              <a:t>AND </a:t>
            </a:r>
            <a:r>
              <a:rPr lang="en-US" b="1" dirty="0" smtClean="0"/>
              <a:t>y-intercepts are same, </a:t>
            </a:r>
            <a:r>
              <a:rPr lang="en-US" u="sng" dirty="0" smtClean="0"/>
              <a:t>infinitely many solutions</a:t>
            </a:r>
            <a:r>
              <a:rPr lang="en-US" dirty="0" smtClean="0"/>
              <a:t> (same line)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the number solutions for the following linear systems</a:t>
            </a:r>
          </a:p>
          <a:p>
            <a:pPr marL="514350" indent="-514350">
              <a:buAutoNum type="alphaLcParenR"/>
            </a:pPr>
            <a:r>
              <a:rPr lang="en-US" dirty="0" smtClean="0"/>
              <a:t>5x+y=-2			</a:t>
            </a:r>
          </a:p>
          <a:p>
            <a:pPr marL="514350" indent="-514350">
              <a:buNone/>
            </a:pPr>
            <a:r>
              <a:rPr lang="en-US" dirty="0" smtClean="0"/>
              <a:t>  -10x-2y=4			</a:t>
            </a:r>
          </a:p>
          <a:p>
            <a:pPr marL="514350" indent="-514350">
              <a:buNone/>
            </a:pPr>
            <a:endParaRPr lang="en-US" sz="2000" dirty="0" smtClean="0"/>
          </a:p>
          <a:p>
            <a:pPr marL="514350" indent="-514350">
              <a:buNone/>
            </a:pPr>
            <a:endParaRPr lang="en-US" sz="2000" dirty="0"/>
          </a:p>
          <a:p>
            <a:pPr marL="514350" indent="-514350">
              <a:buNone/>
            </a:pPr>
            <a:endParaRPr lang="en-US" sz="2000" dirty="0" smtClean="0"/>
          </a:p>
          <a:p>
            <a:pPr marL="514350" indent="-514350">
              <a:buNone/>
            </a:pPr>
            <a:r>
              <a:rPr lang="en-US" sz="2000" dirty="0" smtClean="0"/>
              <a:t>Slope Eq. 1: __ Y-</a:t>
            </a:r>
            <a:r>
              <a:rPr lang="en-US" sz="2000" dirty="0" err="1" smtClean="0"/>
              <a:t>int</a:t>
            </a:r>
            <a:r>
              <a:rPr lang="en-US" sz="2000" dirty="0" smtClean="0"/>
              <a:t> Eq.1: __	</a:t>
            </a:r>
            <a:endParaRPr lang="en-US" sz="2000" dirty="0" smtClean="0"/>
          </a:p>
          <a:p>
            <a:pPr marL="514350" indent="-514350">
              <a:buNone/>
            </a:pPr>
            <a:r>
              <a:rPr lang="en-US" sz="2000" dirty="0" smtClean="0"/>
              <a:t>Slope Eq. 2: __ Y-</a:t>
            </a:r>
            <a:r>
              <a:rPr lang="en-US" sz="2000" dirty="0" err="1" smtClean="0"/>
              <a:t>int</a:t>
            </a:r>
            <a:r>
              <a:rPr lang="en-US" sz="2000" dirty="0" smtClean="0"/>
              <a:t> Eq.2: __</a:t>
            </a:r>
            <a:endParaRPr lang="en-US" sz="2000" dirty="0" smtClean="0"/>
          </a:p>
          <a:p>
            <a:pPr marL="514350" indent="-514350">
              <a:buNone/>
            </a:pP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429000" y="2819400"/>
            <a:ext cx="4648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5x+y = -2		-10x -2y = 4</a:t>
            </a:r>
          </a:p>
          <a:p>
            <a:r>
              <a:rPr lang="en-US" sz="2000" dirty="0" smtClean="0"/>
              <a:t>-5x      -5x                               +10x          +10x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y = -5x-2                        -2y = 10x + 4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                    /-2     /-2    /-2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                        y = -5x - 2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4953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-5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962400" y="4953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-2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209800" y="5257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-5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962400" y="52533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-2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495800" y="4482405"/>
            <a:ext cx="411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        Same Slope </a:t>
            </a:r>
          </a:p>
          <a:p>
            <a:r>
              <a:rPr lang="en-US" sz="2800" b="1" dirty="0" smtClean="0"/>
              <a:t>         Same Y-</a:t>
            </a:r>
            <a:r>
              <a:rPr lang="en-US" sz="2800" b="1" dirty="0" err="1" smtClean="0"/>
              <a:t>Int</a:t>
            </a:r>
            <a:endParaRPr lang="en-US" sz="2800" b="1" dirty="0" smtClean="0"/>
          </a:p>
          <a:p>
            <a:r>
              <a:rPr lang="en-US" sz="2800" b="1" dirty="0" smtClean="0"/>
              <a:t>Infinitely Many Solutions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b) 6x+2y=3</a:t>
            </a:r>
          </a:p>
          <a:p>
            <a:pPr>
              <a:buNone/>
            </a:pPr>
            <a:r>
              <a:rPr lang="en-US" dirty="0" smtClean="0"/>
              <a:t>     6x+2y=-5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Slope Eq. 1: __ Y-</a:t>
            </a:r>
            <a:r>
              <a:rPr lang="en-US" dirty="0" err="1" smtClean="0"/>
              <a:t>int</a:t>
            </a:r>
            <a:r>
              <a:rPr lang="en-US" dirty="0" smtClean="0"/>
              <a:t> Eq.1: __</a:t>
            </a:r>
          </a:p>
          <a:p>
            <a:pPr>
              <a:buNone/>
            </a:pPr>
            <a:r>
              <a:rPr lang="en-US" dirty="0" smtClean="0"/>
              <a:t>Slope Eq. 2: __ Y-int. Eq.2: __</a:t>
            </a:r>
          </a:p>
          <a:p>
            <a:pPr>
              <a:buNone/>
            </a:pP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1676400"/>
            <a:ext cx="4648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6x + 2y = 3		6x + 2y = -5</a:t>
            </a:r>
          </a:p>
          <a:p>
            <a:r>
              <a:rPr lang="en-US" sz="2000" dirty="0" smtClean="0"/>
              <a:t>-6x      -6x                               -6x          -6x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2y = -6x+3                        2y = -6x </a:t>
            </a:r>
            <a:r>
              <a:rPr lang="en-US" sz="2000" dirty="0"/>
              <a:t>-</a:t>
            </a:r>
            <a:r>
              <a:rPr lang="en-US" sz="2000" dirty="0" smtClean="0"/>
              <a:t> </a:t>
            </a:r>
            <a:r>
              <a:rPr lang="en-US" sz="2000" dirty="0"/>
              <a:t>5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/2     /2   /2                     /2     /2    /2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y = -3x + 3/2                     y = -3x -5/2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4724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-3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4648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3/2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124200" y="52533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-3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52533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-5/2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3465493"/>
            <a:ext cx="693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        Same Slope. Different Y-Intercepts</a:t>
            </a:r>
          </a:p>
          <a:p>
            <a:r>
              <a:rPr lang="en-US" sz="2800" b="1" dirty="0" smtClean="0"/>
              <a:t>			No Solution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a)				b)			c)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d)			e)			f)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1752600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One</a:t>
            </a:r>
          </a:p>
          <a:p>
            <a:r>
              <a:rPr lang="en-US" sz="3600" b="1" dirty="0" smtClean="0"/>
              <a:t>Solution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038600" y="1676400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No</a:t>
            </a:r>
          </a:p>
          <a:p>
            <a:r>
              <a:rPr lang="en-US" sz="3600" b="1" dirty="0" smtClean="0"/>
              <a:t>Solution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629400" y="1619071"/>
            <a:ext cx="2133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Infinitely</a:t>
            </a:r>
          </a:p>
          <a:p>
            <a:r>
              <a:rPr lang="en-US" sz="3600" b="1" dirty="0" smtClean="0"/>
              <a:t>Many</a:t>
            </a:r>
          </a:p>
          <a:p>
            <a:r>
              <a:rPr lang="en-US" sz="3600" b="1" dirty="0" smtClean="0"/>
              <a:t>Solutions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3981271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No</a:t>
            </a:r>
          </a:p>
          <a:p>
            <a:r>
              <a:rPr lang="en-US" sz="3600" b="1" dirty="0" smtClean="0"/>
              <a:t>Solution</a:t>
            </a:r>
            <a:endParaRPr 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62400" y="4038600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One</a:t>
            </a:r>
          </a:p>
          <a:p>
            <a:r>
              <a:rPr lang="en-US" sz="3600" b="1" dirty="0" smtClean="0"/>
              <a:t>Solution</a:t>
            </a:r>
            <a:endParaRPr lang="en-US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553200" y="3960674"/>
            <a:ext cx="2133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Infinitely</a:t>
            </a:r>
          </a:p>
          <a:p>
            <a:r>
              <a:rPr lang="en-US" sz="3600" b="1" dirty="0" smtClean="0"/>
              <a:t>Many</a:t>
            </a:r>
          </a:p>
          <a:p>
            <a:r>
              <a:rPr lang="en-US" sz="3600" b="1" dirty="0" smtClean="0"/>
              <a:t>Solutions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by Substitution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Steps:</a:t>
            </a:r>
          </a:p>
          <a:p>
            <a:pPr marL="514350" indent="-514350">
              <a:buAutoNum type="arabicPeriod"/>
            </a:pPr>
            <a:r>
              <a:rPr lang="en-US" dirty="0" smtClean="0"/>
              <a:t>Solve one equation for y or x (which-ever requires less steps </a:t>
            </a:r>
            <a:r>
              <a:rPr lang="en-US" dirty="0" smtClean="0">
                <a:sym typeface="Wingdings" pitchFamily="2" charset="2"/>
              </a:rPr>
              <a:t> Remember what we did Friday??)</a:t>
            </a:r>
          </a:p>
          <a:p>
            <a:pPr marL="514350" indent="-514350">
              <a:buAutoNum type="arabicPeriod"/>
            </a:pPr>
            <a:r>
              <a:rPr lang="en-US" dirty="0" smtClean="0">
                <a:sym typeface="Wingdings" pitchFamily="2" charset="2"/>
              </a:rPr>
              <a:t>Substitute the solved equation </a:t>
            </a:r>
            <a:r>
              <a:rPr lang="en-US" b="1" dirty="0" smtClean="0">
                <a:sym typeface="Wingdings" pitchFamily="2" charset="2"/>
              </a:rPr>
              <a:t>into the other </a:t>
            </a:r>
            <a:r>
              <a:rPr lang="en-US" dirty="0" smtClean="0">
                <a:sym typeface="Wingdings" pitchFamily="2" charset="2"/>
              </a:rPr>
              <a:t>equation.</a:t>
            </a:r>
          </a:p>
          <a:p>
            <a:pPr marL="514350" indent="-514350">
              <a:buAutoNum type="arabicPeriod"/>
            </a:pPr>
            <a:r>
              <a:rPr lang="en-US" dirty="0" smtClean="0">
                <a:sym typeface="Wingdings" pitchFamily="2" charset="2"/>
              </a:rPr>
              <a:t>Solve the multi-step equation.</a:t>
            </a:r>
            <a:endParaRPr lang="en-US" b="1" dirty="0" smtClean="0">
              <a:sym typeface="Wingdings" pitchFamily="2" charset="2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ym typeface="Wingdings" pitchFamily="2" charset="2"/>
              </a:rPr>
              <a:t>Substitute in the solution to either equation and solve for remaining variables. </a:t>
            </a:r>
          </a:p>
          <a:p>
            <a:pPr marL="514350" indent="-514350">
              <a:buNone/>
            </a:pPr>
            <a:r>
              <a:rPr lang="en-US" dirty="0" smtClean="0">
                <a:sym typeface="Wingdings" pitchFamily="2" charset="2"/>
              </a:rPr>
              <a:t>*Note: If both equations are solved for the same variable  Just set them equal and solve! Then do Step 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arenR"/>
            </a:pPr>
            <a:r>
              <a:rPr lang="en-US" dirty="0"/>
              <a:t>y</a:t>
            </a:r>
            <a:r>
              <a:rPr lang="en-US" dirty="0" smtClean="0"/>
              <a:t> = 4x + 8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y = -x – 7</a:t>
            </a:r>
          </a:p>
          <a:p>
            <a:pPr marL="514350" indent="-514350">
              <a:buNone/>
            </a:pPr>
            <a:r>
              <a:rPr lang="en-US" dirty="0" smtClean="0"/>
              <a:t>   **already both solved for y.</a:t>
            </a: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     4x + 8 =  -x – 7</a:t>
            </a:r>
          </a:p>
          <a:p>
            <a:pPr marL="514350" indent="-514350">
              <a:buNone/>
            </a:pPr>
            <a:r>
              <a:rPr lang="en-US" dirty="0"/>
              <a:t>	 </a:t>
            </a:r>
            <a:r>
              <a:rPr lang="en-US" dirty="0" smtClean="0"/>
              <a:t> +x        +x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5x + 8 =  - 7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   - 8     -8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5x = -15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/5    /5</a:t>
            </a:r>
          </a:p>
          <a:p>
            <a:pPr marL="514350" indent="-514350">
              <a:buNone/>
            </a:pPr>
            <a:r>
              <a:rPr lang="en-US" b="1" dirty="0"/>
              <a:t> </a:t>
            </a:r>
            <a:r>
              <a:rPr lang="en-US" b="1" dirty="0" smtClean="0"/>
              <a:t>     x = -3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114800" y="2971800"/>
            <a:ext cx="411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sz="3600" dirty="0" smtClean="0"/>
              <a:t>y = -(-3) – 7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y = 3 – 7</a:t>
            </a:r>
          </a:p>
          <a:p>
            <a:r>
              <a:rPr lang="en-US" sz="3600" dirty="0" smtClean="0"/>
              <a:t> y = -4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0" y="48768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sz="3600" dirty="0" smtClean="0"/>
              <a:t>Solution is (-3,-4)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en-US" dirty="0" smtClean="0"/>
              <a:t>2) 3y + 2x = 4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x = -6y – 7</a:t>
            </a:r>
          </a:p>
          <a:p>
            <a:pPr marL="514350" indent="-514350">
              <a:buNone/>
            </a:pPr>
            <a:r>
              <a:rPr lang="en-US" dirty="0" smtClean="0"/>
              <a:t>   **one is already solved for x.</a:t>
            </a: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     3y + 2(-6y – 7) = 4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 3y -12y -14 = 4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-9y – 14 =  4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   + 14     +14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-9y = 18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/-9    /-9</a:t>
            </a:r>
          </a:p>
          <a:p>
            <a:pPr marL="514350" indent="-514350">
              <a:buNone/>
            </a:pPr>
            <a:r>
              <a:rPr lang="en-US" b="1" dirty="0"/>
              <a:t> </a:t>
            </a:r>
            <a:r>
              <a:rPr lang="en-US" b="1" dirty="0" smtClean="0"/>
              <a:t>     y = -2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114800" y="2971800"/>
            <a:ext cx="411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sz="3600" dirty="0" smtClean="0"/>
              <a:t>x = -6(-2) -7</a:t>
            </a:r>
          </a:p>
          <a:p>
            <a:r>
              <a:rPr lang="en-US" sz="3600" dirty="0"/>
              <a:t> x</a:t>
            </a:r>
            <a:r>
              <a:rPr lang="en-US" sz="3600" dirty="0" smtClean="0"/>
              <a:t> = 12 – 7</a:t>
            </a:r>
          </a:p>
          <a:p>
            <a:r>
              <a:rPr lang="en-US" sz="3600" dirty="0" smtClean="0"/>
              <a:t> x = 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0" y="48768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sz="3600" dirty="0" smtClean="0"/>
              <a:t>Solution is (5,-</a:t>
            </a:r>
            <a:r>
              <a:rPr lang="en-US" sz="3600" dirty="0"/>
              <a:t>2</a:t>
            </a:r>
            <a:r>
              <a:rPr lang="en-US" sz="36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None/>
            </a:pPr>
            <a:r>
              <a:rPr lang="en-US" dirty="0" smtClean="0"/>
              <a:t>2) 2x + y = 6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7x -8y = 113</a:t>
            </a:r>
          </a:p>
          <a:p>
            <a:pPr marL="514350" indent="-514350">
              <a:buNone/>
            </a:pPr>
            <a:r>
              <a:rPr lang="en-US" dirty="0" smtClean="0"/>
              <a:t>   **neither is solved. Solving for y is easiest.</a:t>
            </a: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     2x + y = 6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-2x       -2x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     y = -2x + 6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7x -8(-2x + 6) = 113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7x + 16x - 48 = 113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23x – 48 = 113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    + 48   +48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23x = 161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/23     /23</a:t>
            </a:r>
          </a:p>
          <a:p>
            <a:pPr marL="514350" indent="-514350">
              <a:buNone/>
            </a:pPr>
            <a:r>
              <a:rPr lang="en-US" b="1" dirty="0"/>
              <a:t> </a:t>
            </a:r>
            <a:r>
              <a:rPr lang="en-US" b="1" dirty="0" smtClean="0"/>
              <a:t>     x = 7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114800" y="2971800"/>
            <a:ext cx="411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sz="3600" dirty="0" smtClean="0"/>
              <a:t>y = -2(7) + 6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y = -14 + 6</a:t>
            </a:r>
          </a:p>
          <a:p>
            <a:r>
              <a:rPr lang="en-US" sz="3600" dirty="0" smtClean="0"/>
              <a:t> y = -8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0" y="48768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sz="3600" dirty="0" smtClean="0"/>
              <a:t>Solution is (7,-8)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480</Words>
  <Application>Microsoft Office PowerPoint</Application>
  <PresentationFormat>On-screen Show (4:3)</PresentationFormat>
  <Paragraphs>136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Solving Systems by Substitution </vt:lpstr>
      <vt:lpstr>Identifying Number of Solutions</vt:lpstr>
      <vt:lpstr>Examples</vt:lpstr>
      <vt:lpstr>Examples</vt:lpstr>
      <vt:lpstr>YOU TRY!</vt:lpstr>
      <vt:lpstr>Solving by Substitution</vt:lpstr>
      <vt:lpstr>Examples</vt:lpstr>
      <vt:lpstr>Examples</vt:lpstr>
      <vt:lpstr>Examples</vt:lpstr>
      <vt:lpstr>YOU TRY!!</vt:lpstr>
      <vt:lpstr>Homework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Systems by Substitution </dc:title>
  <dc:creator>sfischer</dc:creator>
  <cp:lastModifiedBy>sfischer</cp:lastModifiedBy>
  <cp:revision>12</cp:revision>
  <dcterms:created xsi:type="dcterms:W3CDTF">2013-04-22T13:29:06Z</dcterms:created>
  <dcterms:modified xsi:type="dcterms:W3CDTF">2013-04-22T14:30:03Z</dcterms:modified>
</cp:coreProperties>
</file>