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sfischer\Local Settings\Temporary Internet Files\Content.IE5\SKC8BMS2\MP900439199[1]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4CE8-6ECC-42BE-B16C-DD5D1AB494CC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10456-7EEB-4232-9DDC-89CC27B58D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inya Nouvell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Slope and Midpoint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coordinates of the midpoint of the segment with the given endpoints.</a:t>
            </a:r>
          </a:p>
          <a:p>
            <a:pPr marL="514350" indent="-514350">
              <a:buAutoNum type="alphaUcPeriod"/>
            </a:pPr>
            <a:r>
              <a:rPr lang="en-US" dirty="0" smtClean="0"/>
              <a:t>CD, where C(-2,-1) and D(4,2)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	( -2 + 4 ,  -1 + 4)</a:t>
            </a:r>
          </a:p>
          <a:p>
            <a:pPr marL="914400" lvl="1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          2            2</a:t>
            </a:r>
            <a:endParaRPr lang="en-US" dirty="0"/>
          </a:p>
          <a:p>
            <a:pPr marL="914400" lvl="1" indent="-514350">
              <a:buNone/>
            </a:pPr>
            <a:r>
              <a:rPr lang="en-US" dirty="0" smtClean="0"/>
              <a:t>                  ( 2 , 3 )</a:t>
            </a:r>
          </a:p>
          <a:p>
            <a:pPr marL="914400" lvl="1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        2   2</a:t>
            </a:r>
          </a:p>
          <a:p>
            <a:pPr marL="914400" lvl="1" indent="-514350">
              <a:buNone/>
            </a:pPr>
            <a:r>
              <a:rPr lang="en-US" dirty="0" smtClean="0"/>
              <a:t>      Midpoint = (1, 3/2)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38100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86200" y="38100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47244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47244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EF, where E(-2,3) and F(5, -3)</a:t>
            </a:r>
          </a:p>
          <a:p>
            <a:pPr marL="914400" lvl="1" indent="-514350">
              <a:buNone/>
            </a:pPr>
            <a:r>
              <a:rPr lang="en-US" dirty="0" smtClean="0"/>
              <a:t>		( -2 + 5 ,  3 + -3)</a:t>
            </a:r>
          </a:p>
          <a:p>
            <a:pPr marL="914400" lvl="1" indent="-514350">
              <a:buNone/>
            </a:pPr>
            <a:r>
              <a:rPr lang="en-US" dirty="0" smtClean="0"/>
              <a:t>                       2            2</a:t>
            </a:r>
          </a:p>
          <a:p>
            <a:pPr marL="914400" lvl="1" indent="-514350">
              <a:buNone/>
            </a:pPr>
            <a:r>
              <a:rPr lang="en-US" dirty="0" smtClean="0"/>
              <a:t>                  ( 3 , 0 )</a:t>
            </a:r>
          </a:p>
          <a:p>
            <a:pPr marL="914400" lvl="1" indent="-514350">
              <a:buNone/>
            </a:pPr>
            <a:r>
              <a:rPr lang="en-US" dirty="0" smtClean="0"/>
              <a:t>                     2   2</a:t>
            </a:r>
          </a:p>
          <a:p>
            <a:pPr marL="914400" lvl="1" indent="-514350">
              <a:buNone/>
            </a:pPr>
            <a:r>
              <a:rPr lang="en-US" dirty="0" smtClean="0"/>
              <a:t>      Midpoint = (3/2, 0)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743200" y="27432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886200" y="27432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43200" y="3733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00400" y="37338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if you are given an endpoint and the midpoint, and are asked to find the other endpoint?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Ex: Use the given endpoint R and the midpoint M of RS to find the coordinates of the other endpoint S.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R(8,0) and M(4,-5)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828800" y="4038600"/>
            <a:ext cx="5029200" cy="381000"/>
            <a:chOff x="1752600" y="5105400"/>
            <a:chExt cx="5029200" cy="381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828800" y="5257800"/>
              <a:ext cx="4876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17526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294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672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48000" y="5105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38800" y="5105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600200" y="4343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ockwell" pitchFamily="18" charset="0"/>
              </a:rPr>
              <a:t>R (8,0)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43535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M</a:t>
            </a:r>
            <a:r>
              <a:rPr lang="en-US" sz="2800" dirty="0" smtClean="0">
                <a:latin typeface="Rockwell" pitchFamily="18" charset="0"/>
              </a:rPr>
              <a:t> (4,-5)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4343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ockwell" pitchFamily="18" charset="0"/>
              </a:rPr>
              <a:t>S (      ,      )</a:t>
            </a:r>
            <a:endParaRPr lang="en-US" sz="2800" dirty="0">
              <a:latin typeface="Rockwell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09800" y="4876800"/>
            <a:ext cx="2286000" cy="533400"/>
            <a:chOff x="2209800" y="4876800"/>
            <a:chExt cx="2286000" cy="5334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209800" y="4876800"/>
              <a:ext cx="990600" cy="533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3200400" y="4876800"/>
              <a:ext cx="1295400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956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-4</a:t>
            </a:r>
            <a:endParaRPr lang="en-US" sz="2400" dirty="0">
              <a:latin typeface="Rockwell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667000" y="4876800"/>
            <a:ext cx="2286000" cy="533400"/>
            <a:chOff x="2209800" y="4876800"/>
            <a:chExt cx="2286000" cy="533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209800" y="4876800"/>
              <a:ext cx="990600" cy="533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3200400" y="4876800"/>
              <a:ext cx="1295400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33528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-5</a:t>
            </a:r>
            <a:endParaRPr lang="en-US" sz="2400" dirty="0">
              <a:latin typeface="Rockwell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572000" y="4800600"/>
            <a:ext cx="1981200" cy="685800"/>
            <a:chOff x="4572000" y="4800600"/>
            <a:chExt cx="1981200" cy="6858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572000" y="4876800"/>
              <a:ext cx="114300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5715000" y="4800600"/>
              <a:ext cx="838200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410200" y="541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-4</a:t>
            </a:r>
            <a:endParaRPr lang="en-US" sz="2400" dirty="0">
              <a:latin typeface="Rockwell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105400" y="4800600"/>
            <a:ext cx="1981200" cy="685800"/>
            <a:chOff x="4572000" y="4800600"/>
            <a:chExt cx="1981200" cy="6858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4572000" y="4876800"/>
              <a:ext cx="114300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15000" y="4800600"/>
              <a:ext cx="838200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019800" y="541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-5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00800" y="4415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0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0" y="4415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-10</a:t>
            </a:r>
            <a:endParaRPr lang="en-US" sz="2400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34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Ex: Use the given endpoint R and the midpoint M of RS to find the coordinates of the other endpoint 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                    R(-8,3) and M(-2,7)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28800" y="4038600"/>
            <a:ext cx="5029200" cy="381000"/>
            <a:chOff x="1752600" y="5105400"/>
            <a:chExt cx="5029200" cy="381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828800" y="5257800"/>
              <a:ext cx="4876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17526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6294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2672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48000" y="5105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38800" y="5105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600200" y="4343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ockwell" pitchFamily="18" charset="0"/>
              </a:rPr>
              <a:t>R (-8,3)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43535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M</a:t>
            </a:r>
            <a:r>
              <a:rPr lang="en-US" sz="2800" dirty="0" smtClean="0">
                <a:latin typeface="Rockwell" pitchFamily="18" charset="0"/>
              </a:rPr>
              <a:t> (-2,7)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4343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ockwell" pitchFamily="18" charset="0"/>
              </a:rPr>
              <a:t>S (      ,      )</a:t>
            </a:r>
            <a:endParaRPr lang="en-US" sz="2800" dirty="0">
              <a:latin typeface="Rockwell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209800" y="4876800"/>
            <a:ext cx="2286000" cy="533400"/>
            <a:chOff x="2209800" y="4876800"/>
            <a:chExt cx="2286000" cy="533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209800" y="4876800"/>
              <a:ext cx="990600" cy="533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200400" y="4876800"/>
              <a:ext cx="1295400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667000" y="4876800"/>
            <a:ext cx="2286000" cy="533400"/>
            <a:chOff x="2209800" y="4876800"/>
            <a:chExt cx="2286000" cy="5334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209800" y="4876800"/>
              <a:ext cx="990600" cy="5334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200400" y="4876800"/>
              <a:ext cx="1295400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956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+6</a:t>
            </a:r>
            <a:endParaRPr lang="en-US" sz="2400" dirty="0">
              <a:latin typeface="Rockwell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572000" y="4800600"/>
            <a:ext cx="1981200" cy="685800"/>
            <a:chOff x="4572000" y="4800600"/>
            <a:chExt cx="1981200" cy="6858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572000" y="4876800"/>
              <a:ext cx="114300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5715000" y="4800600"/>
              <a:ext cx="838200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5410200" y="541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+6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28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+4</a:t>
            </a:r>
            <a:endParaRPr lang="en-US" sz="2400" dirty="0">
              <a:latin typeface="Rockwell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105400" y="4800600"/>
            <a:ext cx="1981200" cy="685800"/>
            <a:chOff x="4572000" y="4800600"/>
            <a:chExt cx="1981200" cy="6858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572000" y="4876800"/>
              <a:ext cx="114300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5715000" y="4800600"/>
              <a:ext cx="838200" cy="6858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019800" y="5410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+4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4415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Rockwell" pitchFamily="18" charset="0"/>
              </a:rPr>
              <a:t>4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0" y="44151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11</a:t>
            </a:r>
            <a:endParaRPr lang="en-US" sz="2400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9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What is slope (again)?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     SLOPE FORMULA: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1406" t="65625" r="45313" b="20833"/>
          <a:stretch>
            <a:fillRect/>
          </a:stretch>
        </p:blipFill>
        <p:spPr bwMode="auto">
          <a:xfrm>
            <a:off x="2661138" y="2667000"/>
            <a:ext cx="358726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slope of the line that contains the following points (6, -3) and (-10,5).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-Substitute into slope formula: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5 - -3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6 - -10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-Simplify:       5 + 3 =     8   = 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6 + 10 = 16      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24200" y="38100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00400" y="50292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029200" y="50292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3600" y="50292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Tell whether the lines through the given points are parallel, perpendicular, or neither. </a:t>
            </a:r>
          </a:p>
          <a:p>
            <a:pPr marL="514350" indent="-514350">
              <a:buAutoNum type="alphaUcPeriod"/>
            </a:pPr>
            <a:r>
              <a:rPr lang="en-US" sz="2400" dirty="0" smtClean="0"/>
              <a:t>Line A: (3,-6) and (-4,8)</a:t>
            </a:r>
          </a:p>
          <a:p>
            <a:pPr marL="514350" indent="-51435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Line B: (0,2) and (-1,4)</a:t>
            </a:r>
          </a:p>
          <a:p>
            <a:pPr marL="514350" indent="-514350">
              <a:buNone/>
            </a:pPr>
            <a:endParaRPr lang="en-US" sz="2400" dirty="0"/>
          </a:p>
          <a:p>
            <a:pPr marL="514350" indent="-514350">
              <a:buNone/>
            </a:pPr>
            <a:r>
              <a:rPr lang="en-US" sz="2400" dirty="0" smtClean="0"/>
              <a:t>Line A:   8 - -6 = 8 +6 = 14</a:t>
            </a:r>
            <a:r>
              <a:rPr lang="en-US" sz="2400" dirty="0"/>
              <a:t> 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-4 -3  = -4-3  = -7	</a:t>
            </a:r>
          </a:p>
          <a:p>
            <a:pPr marL="514350" indent="-514350">
              <a:buNone/>
            </a:pPr>
            <a:r>
              <a:rPr lang="en-US" sz="2400" dirty="0" smtClean="0"/>
              <a:t>Slope is -2</a:t>
            </a:r>
          </a:p>
          <a:p>
            <a:pPr marL="514350" indent="-514350"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191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43200" y="4191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33800" y="4191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37338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Line B: 4 – 2 =  2</a:t>
            </a:r>
          </a:p>
          <a:p>
            <a:r>
              <a:rPr lang="en-US" sz="2400" dirty="0">
                <a:latin typeface="Rockwell" pitchFamily="18" charset="0"/>
              </a:rPr>
              <a:t> </a:t>
            </a:r>
            <a:r>
              <a:rPr lang="en-US" sz="2400" dirty="0" smtClean="0">
                <a:latin typeface="Rockwell" pitchFamily="18" charset="0"/>
              </a:rPr>
              <a:t>            -1– 0 = -1</a:t>
            </a:r>
            <a:endParaRPr lang="en-US" sz="2400" dirty="0">
              <a:latin typeface="Rockwell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0" y="41910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41910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19600" y="4572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Slope is -2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5410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ockwell" pitchFamily="18" charset="0"/>
              </a:rPr>
              <a:t>The lines are PARALLEL.</a:t>
            </a:r>
            <a:endParaRPr lang="en-US" sz="2800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B. Line A: (-1,0) and (6,5)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Line B: (-7,-8) and (4,0)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Line A:  5 – 0 = 5</a:t>
            </a:r>
          </a:p>
          <a:p>
            <a:pPr>
              <a:buNone/>
            </a:pPr>
            <a:r>
              <a:rPr lang="en-US" sz="2400" dirty="0" smtClean="0"/>
              <a:t>		   6- -1 = 7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Slope is 5/7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33528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3352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19600" y="30480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Line B: 0- -8 = 8</a:t>
            </a:r>
          </a:p>
          <a:p>
            <a:r>
              <a:rPr lang="en-US" sz="2400" dirty="0">
                <a:latin typeface="Rockwell" pitchFamily="18" charset="0"/>
              </a:rPr>
              <a:t> </a:t>
            </a:r>
            <a:r>
              <a:rPr lang="en-US" sz="2400" dirty="0" smtClean="0">
                <a:latin typeface="Rockwell" pitchFamily="18" charset="0"/>
              </a:rPr>
              <a:t>            4- -7 = 11</a:t>
            </a:r>
            <a:endParaRPr lang="en-US" sz="2400" dirty="0">
              <a:latin typeface="Rockwell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486400" y="34290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77000" y="3429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5800" y="42672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Slope is 8/11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51054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Lines are NEITHER parallel or perpendicular.</a:t>
            </a:r>
            <a:endParaRPr lang="en-US" sz="2400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C. Line A: (5,9) and (10,11)</a:t>
            </a:r>
          </a:p>
          <a:p>
            <a:pPr>
              <a:buNone/>
            </a:pPr>
            <a:r>
              <a:rPr lang="en-US" sz="2400" dirty="0" smtClean="0"/>
              <a:t>     Line B: (1,8) and (3,3)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Line A: 11 – 9 = 2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10 – 5 = 5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Slope of 2/5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33528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667000" y="3352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19600" y="2971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Line B: 3- </a:t>
            </a:r>
            <a:r>
              <a:rPr lang="en-US" sz="2400" dirty="0">
                <a:latin typeface="Rockwell" pitchFamily="18" charset="0"/>
              </a:rPr>
              <a:t>8</a:t>
            </a:r>
            <a:r>
              <a:rPr lang="en-US" sz="2400" dirty="0" smtClean="0">
                <a:latin typeface="Rockwell" pitchFamily="18" charset="0"/>
              </a:rPr>
              <a:t> = -5</a:t>
            </a:r>
          </a:p>
          <a:p>
            <a:r>
              <a:rPr lang="en-US" sz="2400" dirty="0">
                <a:latin typeface="Rockwell" pitchFamily="18" charset="0"/>
              </a:rPr>
              <a:t> </a:t>
            </a:r>
            <a:r>
              <a:rPr lang="en-US" sz="2400" dirty="0" smtClean="0">
                <a:latin typeface="Rockwell" pitchFamily="18" charset="0"/>
              </a:rPr>
              <a:t>            3- 1 =  2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191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Slope is -5/2</a:t>
            </a:r>
            <a:endParaRPr lang="en-US" sz="2400" dirty="0">
              <a:latin typeface="Rockwell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486400" y="34290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24600" y="3429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51054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Lines are PERPENDICULAR.</a:t>
            </a:r>
            <a:endParaRPr lang="en-US" sz="2400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midpoint of a segment?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midpoint of a segment is the point located exactly halfway between the two endpoints.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The midpoint of a segment is the halfway point.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5334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ockwell" pitchFamily="18" charset="0"/>
              </a:rPr>
              <a:t>A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5334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B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5334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M</a:t>
            </a:r>
            <a:endParaRPr lang="en-US" sz="2800" dirty="0">
              <a:latin typeface="Rockwell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752600" y="5105400"/>
            <a:ext cx="5029200" cy="381000"/>
            <a:chOff x="1752600" y="5105400"/>
            <a:chExt cx="5029200" cy="381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828800" y="5257800"/>
              <a:ext cx="4876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17526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6294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67200" y="5181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048000" y="5105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638800" y="51054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the diagram, M is the midpoint of the segment. Find the value of x, MQ, and PQ.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133600" y="3200400"/>
            <a:ext cx="4876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057400" y="3124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3124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3048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43600" y="3048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934200" y="3124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81200" y="3352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P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3352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M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32766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Q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3505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4x - 1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35052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Rockwell" pitchFamily="18" charset="0"/>
              </a:rPr>
              <a:t>12x - 17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40386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 </a:t>
            </a:r>
            <a:r>
              <a:rPr lang="en-US" sz="2800" dirty="0" smtClean="0">
                <a:latin typeface="Rockwell" pitchFamily="18" charset="0"/>
              </a:rPr>
              <a:t>  4x -1 = 12x - 17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343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ockwell" pitchFamily="18" charset="0"/>
              </a:rPr>
              <a:t>  -12x      -12x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724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 </a:t>
            </a:r>
            <a:r>
              <a:rPr lang="en-US" sz="2800" dirty="0" smtClean="0">
                <a:latin typeface="Rockwell" pitchFamily="18" charset="0"/>
              </a:rPr>
              <a:t>-8x – 1 =-17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5029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Rockwell" pitchFamily="18" charset="0"/>
              </a:rPr>
              <a:t>      +1     +1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" y="5334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 </a:t>
            </a:r>
            <a:r>
              <a:rPr lang="en-US" sz="2800" dirty="0" smtClean="0">
                <a:latin typeface="Rockwell" pitchFamily="18" charset="0"/>
              </a:rPr>
              <a:t>   -8x = -16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5791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Rockwell" pitchFamily="18" charset="0"/>
              </a:rPr>
              <a:t> </a:t>
            </a:r>
            <a:r>
              <a:rPr lang="en-US" sz="2800" dirty="0" smtClean="0">
                <a:latin typeface="Rockwell" pitchFamily="18" charset="0"/>
              </a:rPr>
              <a:t>        x = 2</a:t>
            </a:r>
            <a:endParaRPr lang="en-US" sz="2800" dirty="0">
              <a:latin typeface="Rockwell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0386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MQ = 12(2) -17</a:t>
            </a:r>
          </a:p>
          <a:p>
            <a:r>
              <a:rPr lang="en-US" sz="2400" dirty="0">
                <a:latin typeface="Rockwell" pitchFamily="18" charset="0"/>
              </a:rPr>
              <a:t> </a:t>
            </a:r>
            <a:r>
              <a:rPr lang="en-US" sz="2400" dirty="0" smtClean="0">
                <a:latin typeface="Rockwell" pitchFamily="18" charset="0"/>
              </a:rPr>
              <a:t>           24 – 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495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MQ = 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2200" y="4038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PM = 4(2) -1</a:t>
            </a:r>
          </a:p>
          <a:p>
            <a:r>
              <a:rPr lang="en-US" sz="2400" dirty="0">
                <a:latin typeface="Rockwell" pitchFamily="18" charset="0"/>
              </a:rPr>
              <a:t> </a:t>
            </a:r>
            <a:r>
              <a:rPr lang="en-US" sz="2400" dirty="0" smtClean="0">
                <a:latin typeface="Rockwell" pitchFamily="18" charset="0"/>
              </a:rPr>
              <a:t>           8 –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24600" y="4876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ckwell" pitchFamily="18" charset="0"/>
              </a:rPr>
              <a:t>PM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location of the two endpoints, you need the midpoint formula.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8281" t="72917" r="42188" b="14583"/>
          <a:stretch>
            <a:fillRect/>
          </a:stretch>
        </p:blipFill>
        <p:spPr bwMode="auto">
          <a:xfrm>
            <a:off x="2057400" y="3124200"/>
            <a:ext cx="444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564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Slope and Midpoint</vt:lpstr>
      <vt:lpstr>Recall: What is slope (again)?</vt:lpstr>
      <vt:lpstr>Example</vt:lpstr>
      <vt:lpstr>Example</vt:lpstr>
      <vt:lpstr>Example</vt:lpstr>
      <vt:lpstr>Example</vt:lpstr>
      <vt:lpstr>What is the midpoint of a segment?</vt:lpstr>
      <vt:lpstr>Example</vt:lpstr>
      <vt:lpstr>Midpoint Formula</vt:lpstr>
      <vt:lpstr>Example</vt:lpstr>
      <vt:lpstr>Example</vt:lpstr>
      <vt:lpstr>What if you are given an endpoint and the midpoint, and are asked to find the other endpoint?</vt:lpstr>
      <vt:lpstr>Example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sfischer</dc:creator>
  <cp:lastModifiedBy>sfischer</cp:lastModifiedBy>
  <cp:revision>18</cp:revision>
  <dcterms:created xsi:type="dcterms:W3CDTF">2013-04-11T17:10:18Z</dcterms:created>
  <dcterms:modified xsi:type="dcterms:W3CDTF">2013-04-11T18:53:44Z</dcterms:modified>
</cp:coreProperties>
</file>