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6BF2-6B4D-4F7A-A230-25FC85E94A27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63A8D-C67B-4349-9BDC-AD263BD35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inya Nouvell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2057400"/>
            <a:ext cx="64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nya Nouvelle" pitchFamily="2" charset="0"/>
              </a:rPr>
              <a:t>CONDITIONAL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nya Nouvelle" pitchFamily="2" charset="0"/>
              </a:rPr>
              <a:t>PROBABILITIES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nya Nouvel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following data to fill in the two way frequency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810000"/>
          <a:ext cx="8458203" cy="2298786"/>
        </p:xfrm>
        <a:graphic>
          <a:graphicData uri="http://schemas.openxmlformats.org/drawingml/2006/table">
            <a:tbl>
              <a:tblPr/>
              <a:tblGrid>
                <a:gridCol w="1447634"/>
                <a:gridCol w="1447634"/>
                <a:gridCol w="1112587"/>
                <a:gridCol w="1112587"/>
                <a:gridCol w="1112587"/>
                <a:gridCol w="1112587"/>
                <a:gridCol w="1112587"/>
              </a:tblGrid>
              <a:tr h="444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Favorite Music Genre</a:t>
                      </a:r>
                      <a:endParaRPr lang="en-US" sz="24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Rap/R&amp;B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Pop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Country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Rock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oper Black" pitchFamily="18" charset="0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52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Gender</a:t>
                      </a:r>
                      <a:endParaRPr lang="en-US" sz="24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Male</a:t>
                      </a:r>
                      <a:endParaRPr lang="en-US" sz="16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937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Female</a:t>
                      </a:r>
                      <a:endParaRPr lang="en-US" sz="16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73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oper Black" pitchFamily="18" charset="0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5240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Of the females surveyed, 12 chose Country, 18 chose Rap/R&amp;B, 20 chose Pop, and 10 chose Rock.</a:t>
            </a:r>
          </a:p>
          <a:p>
            <a:endParaRPr lang="en-US" sz="2400" dirty="0"/>
          </a:p>
          <a:p>
            <a:r>
              <a:rPr lang="en-US" sz="2400" dirty="0" smtClean="0"/>
              <a:t>Of the males surveyed, </a:t>
            </a:r>
            <a:r>
              <a:rPr lang="en-US" sz="2400" dirty="0" smtClean="0"/>
              <a:t>19 </a:t>
            </a:r>
            <a:r>
              <a:rPr lang="en-US" sz="2400" dirty="0" smtClean="0"/>
              <a:t>chose Rock, </a:t>
            </a:r>
            <a:r>
              <a:rPr lang="en-US" sz="2400" dirty="0" smtClean="0"/>
              <a:t>15 </a:t>
            </a:r>
            <a:r>
              <a:rPr lang="en-US" sz="2400" dirty="0" smtClean="0"/>
              <a:t>chose Pop,  </a:t>
            </a:r>
            <a:r>
              <a:rPr lang="en-US" sz="2400" dirty="0" smtClean="0"/>
              <a:t>26 </a:t>
            </a:r>
            <a:r>
              <a:rPr lang="en-US" sz="2400" dirty="0" smtClean="0"/>
              <a:t>chose Rap, and </a:t>
            </a:r>
            <a:r>
              <a:rPr lang="en-US" sz="2400" dirty="0" smtClean="0"/>
              <a:t>10 </a:t>
            </a:r>
            <a:r>
              <a:rPr lang="en-US" sz="2400" dirty="0" smtClean="0"/>
              <a:t>chose Country.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371600"/>
          <a:ext cx="8458203" cy="2298786"/>
        </p:xfrm>
        <a:graphic>
          <a:graphicData uri="http://schemas.openxmlformats.org/drawingml/2006/table">
            <a:tbl>
              <a:tblPr/>
              <a:tblGrid>
                <a:gridCol w="1447634"/>
                <a:gridCol w="1447634"/>
                <a:gridCol w="1112587"/>
                <a:gridCol w="1112587"/>
                <a:gridCol w="1112587"/>
                <a:gridCol w="1112587"/>
                <a:gridCol w="1112587"/>
              </a:tblGrid>
              <a:tr h="444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Favorite Music Genre</a:t>
                      </a:r>
                      <a:endParaRPr lang="en-US" sz="24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Rap/R&amp;B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Pop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Country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Rock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oper Black" pitchFamily="18" charset="0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52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Gender</a:t>
                      </a:r>
                      <a:endParaRPr lang="en-US" sz="24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Male</a:t>
                      </a:r>
                      <a:endParaRPr lang="en-US" sz="16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26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15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19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70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937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Female</a:t>
                      </a:r>
                      <a:endParaRPr lang="en-US" sz="16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18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12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60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73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oper Black" pitchFamily="18" charset="0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44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35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22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29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130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96240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Reminder!! We can find the </a:t>
            </a:r>
            <a:r>
              <a:rPr lang="en-US" b="1" dirty="0" smtClean="0"/>
              <a:t>JOINT PROBABILITIES</a:t>
            </a:r>
            <a:r>
              <a:rPr lang="en-US" dirty="0" smtClean="0"/>
              <a:t> by dividing the </a:t>
            </a:r>
            <a:r>
              <a:rPr lang="en-US" b="1" dirty="0" smtClean="0"/>
              <a:t>JOINT FREQUENCY </a:t>
            </a:r>
            <a:r>
              <a:rPr lang="en-US" dirty="0" smtClean="0"/>
              <a:t>by the </a:t>
            </a:r>
            <a:r>
              <a:rPr lang="en-US" b="1" dirty="0" smtClean="0"/>
              <a:t>OVERALL TOTAL. </a:t>
            </a:r>
          </a:p>
          <a:p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What is the probability that a selected person is a male who prefers rap? 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/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What is the probability that a selected person is a female who prefers rock?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5181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26/130 = .2 or 20%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10/130 = .08 or 8%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71600"/>
          <a:ext cx="8458203" cy="2298786"/>
        </p:xfrm>
        <a:graphic>
          <a:graphicData uri="http://schemas.openxmlformats.org/drawingml/2006/table">
            <a:tbl>
              <a:tblPr/>
              <a:tblGrid>
                <a:gridCol w="1447634"/>
                <a:gridCol w="1447634"/>
                <a:gridCol w="1112587"/>
                <a:gridCol w="1112587"/>
                <a:gridCol w="1112587"/>
                <a:gridCol w="1112587"/>
                <a:gridCol w="1112587"/>
              </a:tblGrid>
              <a:tr h="444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Favorite Music Genre</a:t>
                      </a:r>
                      <a:endParaRPr lang="en-US" sz="24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Rap/R&amp;B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Pop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Country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Rock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oper Black" pitchFamily="18" charset="0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52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Gender</a:t>
                      </a:r>
                      <a:endParaRPr lang="en-US" sz="24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Male</a:t>
                      </a:r>
                      <a:endParaRPr lang="en-US" sz="16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26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15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19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70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937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Female</a:t>
                      </a:r>
                      <a:endParaRPr lang="en-US" sz="16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18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12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60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73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oper Black" pitchFamily="18" charset="0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44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35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22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29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130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1148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C000"/>
                </a:solidFill>
              </a:rPr>
              <a:t>yellow</a:t>
            </a:r>
            <a:r>
              <a:rPr lang="en-US" dirty="0" smtClean="0"/>
              <a:t> filled cells are the </a:t>
            </a:r>
            <a:r>
              <a:rPr lang="en-US" b="1" dirty="0" smtClean="0"/>
              <a:t>JOINT FREQUENCIES.</a:t>
            </a:r>
          </a:p>
          <a:p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92D050"/>
                </a:solidFill>
              </a:rPr>
              <a:t>green</a:t>
            </a:r>
            <a:r>
              <a:rPr lang="en-US" dirty="0" smtClean="0"/>
              <a:t> filled cells are the </a:t>
            </a:r>
            <a:r>
              <a:rPr lang="en-US" b="1" dirty="0" smtClean="0"/>
              <a:t>MARGINAL FREQUENCIES.</a:t>
            </a:r>
          </a:p>
          <a:p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red </a:t>
            </a:r>
            <a:r>
              <a:rPr lang="en-US" dirty="0" smtClean="0"/>
              <a:t>filled cell is the </a:t>
            </a:r>
            <a:r>
              <a:rPr lang="en-US" b="1" dirty="0" smtClean="0"/>
              <a:t>OVERALL TOTAL.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1371600"/>
          <a:ext cx="7696202" cy="1834347"/>
        </p:xfrm>
        <a:graphic>
          <a:graphicData uri="http://schemas.openxmlformats.org/drawingml/2006/table">
            <a:tbl>
              <a:tblPr/>
              <a:tblGrid>
                <a:gridCol w="1317216"/>
                <a:gridCol w="1317216"/>
                <a:gridCol w="1012354"/>
                <a:gridCol w="1012354"/>
                <a:gridCol w="1012354"/>
                <a:gridCol w="1012354"/>
                <a:gridCol w="1012354"/>
              </a:tblGrid>
              <a:tr h="338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Favorite Music Genre</a:t>
                      </a:r>
                      <a:endParaRPr lang="en-US" sz="24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Rap/R&amp;B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Pop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Country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Rock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oper Black" pitchFamily="18" charset="0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3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Gender</a:t>
                      </a:r>
                      <a:endParaRPr lang="en-US" sz="24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Male</a:t>
                      </a:r>
                      <a:endParaRPr lang="en-US" sz="16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26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15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19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70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6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oper Black" pitchFamily="18" charset="0"/>
                          <a:ea typeface="Calibri"/>
                          <a:cs typeface="Times New Roman"/>
                        </a:rPr>
                        <a:t>Female</a:t>
                      </a:r>
                      <a:endParaRPr lang="en-US" sz="1600" dirty="0">
                        <a:latin typeface="Cooper Black" pitchFamily="18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18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12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60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0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oper Black" pitchFamily="18" charset="0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44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35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22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29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130</a:t>
                      </a:r>
                      <a:endParaRPr lang="en-U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5020" marR="55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337679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CONDITIONAL PROBABILITY </a:t>
            </a:r>
            <a:r>
              <a:rPr lang="en-US" dirty="0" smtClean="0"/>
              <a:t>is the probability that something will happen </a:t>
            </a:r>
            <a:r>
              <a:rPr lang="en-US" b="1" dirty="0" smtClean="0"/>
              <a:t>GIVEN</a:t>
            </a:r>
            <a:r>
              <a:rPr lang="en-US" dirty="0" smtClean="0"/>
              <a:t> a certain condition (or certain information beforehand). </a:t>
            </a:r>
          </a:p>
          <a:p>
            <a:endParaRPr lang="en-US" dirty="0" smtClean="0"/>
          </a:p>
          <a:p>
            <a:r>
              <a:rPr lang="en-US" dirty="0" smtClean="0"/>
              <a:t>We can find </a:t>
            </a:r>
            <a:r>
              <a:rPr lang="en-US" b="1" dirty="0" smtClean="0"/>
              <a:t>CONDITIONAL PROBABILITIES </a:t>
            </a:r>
            <a:r>
              <a:rPr lang="en-US" dirty="0" smtClean="0"/>
              <a:t> by dividing the </a:t>
            </a:r>
            <a:r>
              <a:rPr lang="en-US" b="1" dirty="0" smtClean="0"/>
              <a:t>JOINT FREQUENCY </a:t>
            </a:r>
            <a:r>
              <a:rPr lang="en-US" dirty="0" smtClean="0"/>
              <a:t>by the </a:t>
            </a:r>
            <a:r>
              <a:rPr lang="en-US" b="1" dirty="0" smtClean="0"/>
              <a:t>MARGINAL FREQUENCY </a:t>
            </a:r>
            <a:r>
              <a:rPr lang="en-US" dirty="0" smtClean="0"/>
              <a:t>of the </a:t>
            </a:r>
            <a:r>
              <a:rPr lang="en-US" b="1" dirty="0" smtClean="0"/>
              <a:t>given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1. What is the probability that a person prefers pop </a:t>
            </a:r>
            <a:r>
              <a:rPr lang="en-US" b="1" dirty="0" smtClean="0"/>
              <a:t>GIVEN</a:t>
            </a:r>
            <a:r>
              <a:rPr lang="en-US" dirty="0" smtClean="0"/>
              <a:t> that they are female?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What is the probability that a person prefers country </a:t>
            </a:r>
            <a:r>
              <a:rPr lang="en-US" b="1" dirty="0" smtClean="0"/>
              <a:t>GIVEN</a:t>
            </a:r>
            <a:r>
              <a:rPr lang="en-US" dirty="0" smtClean="0"/>
              <a:t> that they are male?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5638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20/60= .33 or 33%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64124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10/70= .14 or 14%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334</Words>
  <Application>Microsoft Office PowerPoint</Application>
  <PresentationFormat>On-screen Show (4:3)</PresentationFormat>
  <Paragraphs>118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Use the following data to fill in the two way frequency table</vt:lpstr>
      <vt:lpstr>Conditional Probabilities</vt:lpstr>
      <vt:lpstr>REMINDER:</vt:lpstr>
      <vt:lpstr>Conditional Probabilities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Probabilities </dc:title>
  <dc:creator>sfischer</dc:creator>
  <cp:lastModifiedBy>sfischer</cp:lastModifiedBy>
  <cp:revision>7</cp:revision>
  <dcterms:created xsi:type="dcterms:W3CDTF">2013-05-06T17:59:20Z</dcterms:created>
  <dcterms:modified xsi:type="dcterms:W3CDTF">2013-05-07T14:48:15Z</dcterms:modified>
</cp:coreProperties>
</file>